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8"/>
  </p:notesMasterIdLst>
  <p:sldIdLst>
    <p:sldId id="951" r:id="rId2"/>
    <p:sldId id="1058" r:id="rId3"/>
    <p:sldId id="820" r:id="rId4"/>
    <p:sldId id="821" r:id="rId5"/>
    <p:sldId id="822" r:id="rId6"/>
    <p:sldId id="1040" r:id="rId7"/>
    <p:sldId id="1056" r:id="rId8"/>
    <p:sldId id="1057" r:id="rId9"/>
    <p:sldId id="1039" r:id="rId10"/>
    <p:sldId id="1059" r:id="rId11"/>
    <p:sldId id="1060" r:id="rId12"/>
    <p:sldId id="1062" r:id="rId13"/>
    <p:sldId id="1179" r:id="rId14"/>
    <p:sldId id="1085" r:id="rId15"/>
    <p:sldId id="1054" r:id="rId16"/>
    <p:sldId id="1041" r:id="rId17"/>
    <p:sldId id="1042" r:id="rId18"/>
    <p:sldId id="1043" r:id="rId19"/>
    <p:sldId id="1044" r:id="rId20"/>
    <p:sldId id="1045" r:id="rId21"/>
    <p:sldId id="1046" r:id="rId22"/>
    <p:sldId id="1047" r:id="rId23"/>
    <p:sldId id="1048" r:id="rId24"/>
    <p:sldId id="1049" r:id="rId25"/>
    <p:sldId id="1050" r:id="rId26"/>
    <p:sldId id="1051" r:id="rId27"/>
    <p:sldId id="1052" r:id="rId28"/>
    <p:sldId id="1081" r:id="rId29"/>
    <p:sldId id="1063" r:id="rId30"/>
    <p:sldId id="1064" r:id="rId31"/>
    <p:sldId id="1065" r:id="rId32"/>
    <p:sldId id="1105" r:id="rId33"/>
    <p:sldId id="1106" r:id="rId34"/>
    <p:sldId id="1107" r:id="rId35"/>
    <p:sldId id="1102" r:id="rId36"/>
    <p:sldId id="1108" r:id="rId37"/>
    <p:sldId id="1086" r:id="rId38"/>
    <p:sldId id="1066" r:id="rId39"/>
    <p:sldId id="1073" r:id="rId40"/>
    <p:sldId id="1103" r:id="rId41"/>
    <p:sldId id="1104" r:id="rId42"/>
    <p:sldId id="1068" r:id="rId43"/>
    <p:sldId id="1067" r:id="rId44"/>
    <p:sldId id="1069" r:id="rId45"/>
    <p:sldId id="1070" r:id="rId46"/>
    <p:sldId id="1074" r:id="rId47"/>
    <p:sldId id="1071" r:id="rId48"/>
    <p:sldId id="1076" r:id="rId49"/>
    <p:sldId id="1077" r:id="rId50"/>
    <p:sldId id="1079" r:id="rId51"/>
    <p:sldId id="1078" r:id="rId52"/>
    <p:sldId id="1080" r:id="rId53"/>
    <p:sldId id="1087" r:id="rId54"/>
    <p:sldId id="1082" r:id="rId55"/>
    <p:sldId id="1083" r:id="rId56"/>
    <p:sldId id="1084" r:id="rId57"/>
    <p:sldId id="1088" r:id="rId58"/>
    <p:sldId id="1089" r:id="rId59"/>
    <p:sldId id="1110" r:id="rId60"/>
    <p:sldId id="1109" r:id="rId61"/>
    <p:sldId id="1111" r:id="rId62"/>
    <p:sldId id="1090" r:id="rId63"/>
    <p:sldId id="1091" r:id="rId64"/>
    <p:sldId id="1093" r:id="rId65"/>
    <p:sldId id="1094" r:id="rId66"/>
    <p:sldId id="1095" r:id="rId67"/>
    <p:sldId id="1096" r:id="rId68"/>
    <p:sldId id="1170" r:id="rId69"/>
    <p:sldId id="1175" r:id="rId70"/>
    <p:sldId id="1097" r:id="rId71"/>
    <p:sldId id="1098" r:id="rId72"/>
    <p:sldId id="1112" r:id="rId73"/>
    <p:sldId id="1100" r:id="rId74"/>
    <p:sldId id="1114" r:id="rId75"/>
    <p:sldId id="1115" r:id="rId76"/>
    <p:sldId id="1116" r:id="rId77"/>
    <p:sldId id="1117" r:id="rId78"/>
    <p:sldId id="1119" r:id="rId79"/>
    <p:sldId id="1121" r:id="rId80"/>
    <p:sldId id="1120" r:id="rId81"/>
    <p:sldId id="1172" r:id="rId82"/>
    <p:sldId id="1122" r:id="rId83"/>
    <p:sldId id="950" r:id="rId84"/>
    <p:sldId id="1176" r:id="rId85"/>
    <p:sldId id="1177" r:id="rId86"/>
    <p:sldId id="1099" r:id="rId87"/>
    <p:sldId id="1123" r:id="rId88"/>
    <p:sldId id="1178" r:id="rId89"/>
    <p:sldId id="1124" r:id="rId90"/>
    <p:sldId id="1125" r:id="rId91"/>
    <p:sldId id="1126" r:id="rId92"/>
    <p:sldId id="1127" r:id="rId93"/>
    <p:sldId id="1131" r:id="rId94"/>
    <p:sldId id="1128" r:id="rId95"/>
    <p:sldId id="1129" r:id="rId96"/>
    <p:sldId id="1130" r:id="rId97"/>
    <p:sldId id="1132" r:id="rId98"/>
    <p:sldId id="1133" r:id="rId99"/>
    <p:sldId id="1134" r:id="rId100"/>
    <p:sldId id="1136" r:id="rId101"/>
    <p:sldId id="1137" r:id="rId102"/>
    <p:sldId id="1138" r:id="rId103"/>
    <p:sldId id="1139" r:id="rId104"/>
    <p:sldId id="1140" r:id="rId105"/>
    <p:sldId id="1135" r:id="rId106"/>
    <p:sldId id="1141" r:id="rId107"/>
    <p:sldId id="1142" r:id="rId108"/>
    <p:sldId id="1143" r:id="rId109"/>
    <p:sldId id="1144" r:id="rId110"/>
    <p:sldId id="1145" r:id="rId111"/>
    <p:sldId id="1146" r:id="rId112"/>
    <p:sldId id="1147" r:id="rId113"/>
    <p:sldId id="1148" r:id="rId114"/>
    <p:sldId id="1150" r:id="rId115"/>
    <p:sldId id="1149" r:id="rId116"/>
    <p:sldId id="1151" r:id="rId117"/>
    <p:sldId id="1152" r:id="rId118"/>
    <p:sldId id="1180" r:id="rId119"/>
    <p:sldId id="1153" r:id="rId120"/>
    <p:sldId id="1154" r:id="rId121"/>
    <p:sldId id="1155" r:id="rId122"/>
    <p:sldId id="1157" r:id="rId123"/>
    <p:sldId id="1160" r:id="rId124"/>
    <p:sldId id="1159" r:id="rId125"/>
    <p:sldId id="1156" r:id="rId126"/>
    <p:sldId id="1161" r:id="rId127"/>
    <p:sldId id="1165" r:id="rId128"/>
    <p:sldId id="1163" r:id="rId129"/>
    <p:sldId id="1166" r:id="rId130"/>
    <p:sldId id="1164" r:id="rId131"/>
    <p:sldId id="1167" r:id="rId132"/>
    <p:sldId id="1168" r:id="rId133"/>
    <p:sldId id="1181" r:id="rId134"/>
    <p:sldId id="1171" r:id="rId135"/>
    <p:sldId id="1169" r:id="rId136"/>
    <p:sldId id="995" r:id="rId137"/>
  </p:sldIdLst>
  <p:sldSz cx="9144000" cy="6858000" type="screen4x3"/>
  <p:notesSz cx="6858000" cy="9144000"/>
  <p:embeddedFontLst>
    <p:embeddedFont>
      <p:font typeface="Cornerstone" pitchFamily="2" charset="-128"/>
      <p:regular r:id="rId139"/>
    </p:embeddedFont>
    <p:embeddedFont>
      <p:font typeface="Meiryo UI" panose="020B0604030504040204" pitchFamily="50" charset="-128"/>
      <p:regular r:id="rId140"/>
      <p:bold r:id="rId141"/>
      <p:italic r:id="rId142"/>
      <p:boldItalic r:id="rId143"/>
    </p:embeddedFont>
    <p:embeddedFont>
      <p:font typeface="Aharoni" panose="02010803020104030203" pitchFamily="2" charset="-79"/>
      <p:bold r:id="rId144"/>
    </p:embeddedFont>
    <p:embeddedFont>
      <p:font typeface="Calibri" panose="020F0502020204030204" pitchFamily="34" charset="0"/>
      <p:regular r:id="rId145"/>
      <p:bold r:id="rId146"/>
      <p:italic r:id="rId147"/>
      <p:boldItalic r:id="rId148"/>
    </p:embeddedFont>
  </p:embeddedFontLst>
  <p:defaultTextStyle>
    <a:defPPr>
      <a:defRPr lang="ja-JP"/>
    </a:defPPr>
    <a:lvl1pPr algn="l" rtl="0" fontAlgn="base">
      <a:spcBef>
        <a:spcPct val="0"/>
      </a:spcBef>
      <a:spcAft>
        <a:spcPct val="0"/>
      </a:spcAft>
      <a:defRPr kumimoji="1"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kern="1200">
        <a:solidFill>
          <a:schemeClr val="tx1"/>
        </a:solidFill>
        <a:latin typeface="Arial" charset="0"/>
        <a:ea typeface="ＭＳ Ｐゴシック" pitchFamily="50" charset="-128"/>
        <a:cs typeface="+mn-cs"/>
      </a:defRPr>
    </a:lvl5pPr>
    <a:lvl6pPr marL="2286000" algn="l" defTabSz="914400" rtl="0" eaLnBrk="1" latinLnBrk="0" hangingPunct="1">
      <a:defRPr kumimoji="1" kern="1200">
        <a:solidFill>
          <a:schemeClr val="tx1"/>
        </a:solidFill>
        <a:latin typeface="Arial" charset="0"/>
        <a:ea typeface="ＭＳ Ｐゴシック" pitchFamily="50" charset="-128"/>
        <a:cs typeface="+mn-cs"/>
      </a:defRPr>
    </a:lvl6pPr>
    <a:lvl7pPr marL="2743200" algn="l" defTabSz="914400" rtl="0" eaLnBrk="1" latinLnBrk="0" hangingPunct="1">
      <a:defRPr kumimoji="1" kern="1200">
        <a:solidFill>
          <a:schemeClr val="tx1"/>
        </a:solidFill>
        <a:latin typeface="Arial" charset="0"/>
        <a:ea typeface="ＭＳ Ｐゴシック" pitchFamily="50" charset="-128"/>
        <a:cs typeface="+mn-cs"/>
      </a:defRPr>
    </a:lvl7pPr>
    <a:lvl8pPr marL="3200400" algn="l" defTabSz="914400" rtl="0" eaLnBrk="1" latinLnBrk="0" hangingPunct="1">
      <a:defRPr kumimoji="1" kern="1200">
        <a:solidFill>
          <a:schemeClr val="tx1"/>
        </a:solidFill>
        <a:latin typeface="Arial" charset="0"/>
        <a:ea typeface="ＭＳ Ｐゴシック" pitchFamily="50" charset="-128"/>
        <a:cs typeface="+mn-cs"/>
      </a:defRPr>
    </a:lvl8pPr>
    <a:lvl9pPr marL="3657600" algn="l" defTabSz="914400" rtl="0" eaLnBrk="1" latinLnBrk="0" hangingPunct="1">
      <a:defRPr kumimoji="1" kern="1200">
        <a:solidFill>
          <a:schemeClr val="tx1"/>
        </a:solidFill>
        <a:latin typeface="Arial" charset="0"/>
        <a:ea typeface="ＭＳ Ｐゴシック" pitchFamily="50" charset="-128"/>
        <a:cs typeface="+mn-cs"/>
      </a:defRPr>
    </a:lvl9pPr>
  </p:defaultTextStyle>
  <p:extLst>
    <p:ext uri="{521415D9-36F7-43E2-AB2F-B90AF26B5E84}">
      <p14:sectionLst xmlns:p14="http://schemas.microsoft.com/office/powerpoint/2010/main">
        <p14:section name="Title" id="{9BDAEBDF-FC9E-47B2-B253-09A50BBAE247}">
          <p14:sldIdLst>
            <p14:sldId id="951"/>
            <p14:sldId id="1058"/>
          </p14:sldIdLst>
        </p14:section>
        <p14:section name="Agenda" id="{4FF16C34-B655-49DF-B66A-D9B9F77D2636}">
          <p14:sldIdLst>
            <p14:sldId id="820"/>
            <p14:sldId id="821"/>
          </p14:sldIdLst>
        </p14:section>
        <p14:section name="What is Flowmap?" id="{8BA89CA7-7A17-4E70-8BD3-718CE05CC176}">
          <p14:sldIdLst>
            <p14:sldId id="822"/>
            <p14:sldId id="1040"/>
            <p14:sldId id="1056"/>
            <p14:sldId id="1057"/>
            <p14:sldId id="1039"/>
            <p14:sldId id="1059"/>
            <p14:sldId id="1060"/>
            <p14:sldId id="1062"/>
            <p14:sldId id="1179"/>
          </p14:sldIdLst>
        </p14:section>
        <p14:section name="UV Scroll" id="{4F811446-81C6-4E39-BDC2-46480C507DD6}">
          <p14:sldIdLst>
            <p14:sldId id="1085"/>
            <p14:sldId id="1054"/>
            <p14:sldId id="1041"/>
            <p14:sldId id="1042"/>
            <p14:sldId id="1043"/>
            <p14:sldId id="1044"/>
            <p14:sldId id="1045"/>
            <p14:sldId id="1046"/>
            <p14:sldId id="1047"/>
            <p14:sldId id="1048"/>
            <p14:sldId id="1049"/>
            <p14:sldId id="1050"/>
            <p14:sldId id="1051"/>
            <p14:sldId id="1052"/>
            <p14:sldId id="1081"/>
            <p14:sldId id="1063"/>
            <p14:sldId id="1064"/>
            <p14:sldId id="1065"/>
            <p14:sldId id="1105"/>
            <p14:sldId id="1106"/>
            <p14:sldId id="1107"/>
            <p14:sldId id="1102"/>
            <p14:sldId id="1108"/>
          </p14:sldIdLst>
        </p14:section>
        <p14:section name="Normalmap or BC7" id="{5A74B31F-80C9-464A-A6EE-6AE068033CE1}">
          <p14:sldIdLst>
            <p14:sldId id="1086"/>
            <p14:sldId id="1066"/>
            <p14:sldId id="1073"/>
            <p14:sldId id="1103"/>
            <p14:sldId id="1104"/>
            <p14:sldId id="1068"/>
            <p14:sldId id="1067"/>
            <p14:sldId id="1069"/>
            <p14:sldId id="1070"/>
            <p14:sldId id="1074"/>
            <p14:sldId id="1071"/>
            <p14:sldId id="1076"/>
            <p14:sldId id="1077"/>
            <p14:sldId id="1079"/>
            <p14:sldId id="1078"/>
            <p14:sldId id="1080"/>
          </p14:sldIdLst>
        </p14:section>
        <p14:section name="Blend Picture" id="{0864A264-A6A3-44FF-BB7F-3CE393B36158}">
          <p14:sldIdLst>
            <p14:sldId id="1087"/>
            <p14:sldId id="1082"/>
            <p14:sldId id="1083"/>
            <p14:sldId id="1084"/>
            <p14:sldId id="1088"/>
            <p14:sldId id="1089"/>
            <p14:sldId id="1110"/>
            <p14:sldId id="1109"/>
            <p14:sldId id="1111"/>
            <p14:sldId id="1090"/>
            <p14:sldId id="1091"/>
            <p14:sldId id="1093"/>
            <p14:sldId id="1094"/>
            <p14:sldId id="1095"/>
            <p14:sldId id="1096"/>
            <p14:sldId id="1170"/>
            <p14:sldId id="1175"/>
            <p14:sldId id="1097"/>
            <p14:sldId id="1098"/>
            <p14:sldId id="1112"/>
          </p14:sldIdLst>
        </p14:section>
        <p14:section name="Relevant Information" id="{782D2DB4-84C8-494F-B7F8-C9475178EC9C}">
          <p14:sldIdLst>
            <p14:sldId id="1100"/>
            <p14:sldId id="1114"/>
            <p14:sldId id="1115"/>
            <p14:sldId id="1116"/>
            <p14:sldId id="1117"/>
            <p14:sldId id="1119"/>
            <p14:sldId id="1121"/>
            <p14:sldId id="1120"/>
            <p14:sldId id="1172"/>
            <p14:sldId id="1122"/>
          </p14:sldIdLst>
        </p14:section>
        <p14:section name="Bonus" id="{8F6A1597-DB84-46A0-95A5-DE73BA9DE536}">
          <p14:sldIdLst>
            <p14:sldId id="950"/>
            <p14:sldId id="1176"/>
            <p14:sldId id="1177"/>
            <p14:sldId id="1099"/>
            <p14:sldId id="1123"/>
            <p14:sldId id="1178"/>
            <p14:sldId id="1124"/>
            <p14:sldId id="1125"/>
            <p14:sldId id="1126"/>
            <p14:sldId id="1127"/>
            <p14:sldId id="1131"/>
            <p14:sldId id="1128"/>
            <p14:sldId id="1129"/>
            <p14:sldId id="1130"/>
            <p14:sldId id="1132"/>
            <p14:sldId id="1133"/>
            <p14:sldId id="1134"/>
            <p14:sldId id="1136"/>
            <p14:sldId id="1137"/>
            <p14:sldId id="1138"/>
            <p14:sldId id="1139"/>
            <p14:sldId id="1140"/>
            <p14:sldId id="1135"/>
            <p14:sldId id="1141"/>
            <p14:sldId id="1142"/>
            <p14:sldId id="1143"/>
            <p14:sldId id="1144"/>
            <p14:sldId id="1145"/>
            <p14:sldId id="1146"/>
            <p14:sldId id="1147"/>
            <p14:sldId id="1148"/>
            <p14:sldId id="1150"/>
            <p14:sldId id="1149"/>
            <p14:sldId id="1151"/>
            <p14:sldId id="1152"/>
            <p14:sldId id="1180"/>
            <p14:sldId id="1153"/>
            <p14:sldId id="1154"/>
            <p14:sldId id="1155"/>
            <p14:sldId id="1157"/>
            <p14:sldId id="1160"/>
            <p14:sldId id="1159"/>
            <p14:sldId id="1156"/>
            <p14:sldId id="1161"/>
            <p14:sldId id="1165"/>
            <p14:sldId id="1163"/>
            <p14:sldId id="1166"/>
            <p14:sldId id="1164"/>
            <p14:sldId id="1167"/>
            <p14:sldId id="1168"/>
            <p14:sldId id="1181"/>
            <p14:sldId id="1171"/>
            <p14:sldId id="1169"/>
            <p14:sldId id="99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C4A876"/>
    <a:srgbClr val="D78029"/>
    <a:srgbClr val="955017"/>
    <a:srgbClr val="FFF7B2"/>
    <a:srgbClr val="A66440"/>
    <a:srgbClr val="A24D44"/>
    <a:srgbClr val="D4D3B6"/>
    <a:srgbClr val="000000"/>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8" autoAdjust="0"/>
    <p:restoredTop sz="75036" autoAdjust="0"/>
  </p:normalViewPr>
  <p:slideViewPr>
    <p:cSldViewPr>
      <p:cViewPr varScale="1">
        <p:scale>
          <a:sx n="66" d="100"/>
          <a:sy n="66" d="100"/>
        </p:scale>
        <p:origin x="1230" y="72"/>
      </p:cViewPr>
      <p:guideLst>
        <p:guide orient="horz" pos="2160"/>
        <p:guide pos="2880"/>
      </p:guideLst>
    </p:cSldViewPr>
  </p:slideViewPr>
  <p:outlineViewPr>
    <p:cViewPr>
      <p:scale>
        <a:sx n="33" d="100"/>
        <a:sy n="33" d="100"/>
      </p:scale>
      <p:origin x="0" y="17658"/>
    </p:cViewPr>
  </p:outlin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font" Target="fonts/font6.fntdata"/><Relationship Id="rId149"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font" Target="fonts/font1.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font" Target="fonts/font2.fntdata"/><Relationship Id="rId14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font" Target="fonts/font5.fntdata"/><Relationship Id="rId148" Type="http://schemas.openxmlformats.org/officeDocument/2006/relationships/font" Target="fonts/font10.fntdata"/><Relationship Id="rId15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3.fntdata"/><Relationship Id="rId14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4.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128"/>
              </a:defRPr>
            </a:lvl1pPr>
          </a:lstStyle>
          <a:p>
            <a:pPr>
              <a:defRPr/>
            </a:pPr>
            <a:endParaRPr lang="ja-JP" altLang="en-US" dirty="0"/>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ＭＳ Ｐゴシック" charset="-128"/>
              </a:defRPr>
            </a:lvl1pPr>
          </a:lstStyle>
          <a:p>
            <a:pPr>
              <a:defRPr/>
            </a:pPr>
            <a:fld id="{02C481E1-6A86-4DAE-AE96-D246FB883EE1}" type="datetimeFigureOut">
              <a:rPr lang="ja-JP" altLang="en-US"/>
              <a:pPr>
                <a:defRPr/>
              </a:pPr>
              <a:t>2018/6/3</a:t>
            </a:fld>
            <a:endParaRPr lang="ja-JP" altLang="en-US" dirty="0"/>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ja-JP" altLang="en-US" noProof="0" dirty="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128"/>
              </a:defRPr>
            </a:lvl1pPr>
          </a:lstStyle>
          <a:p>
            <a:pPr>
              <a:defRPr/>
            </a:pPr>
            <a:endParaRPr lang="ja-JP" altLang="en-US" dirty="0"/>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ＭＳ Ｐゴシック" charset="-128"/>
              </a:defRPr>
            </a:lvl1pPr>
          </a:lstStyle>
          <a:p>
            <a:pPr>
              <a:defRPr/>
            </a:pPr>
            <a:fld id="{2A72D504-4DE3-493C-B8EB-90F1DF65BFA2}" type="slidenum">
              <a:rPr lang="ja-JP" altLang="en-US"/>
              <a:pPr>
                <a:defRPr/>
              </a:pPr>
              <a:t>‹#›</a:t>
            </a:fld>
            <a:endParaRPr lang="ja-JP" altLang="en-US"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a:t>
            </a:fld>
            <a:endParaRPr lang="ja-JP" altLang="en-US" dirty="0"/>
          </a:p>
        </p:txBody>
      </p:sp>
    </p:spTree>
    <p:extLst>
      <p:ext uri="{BB962C8B-B14F-4D97-AF65-F5344CB8AC3E}">
        <p14:creationId xmlns:p14="http://schemas.microsoft.com/office/powerpoint/2010/main" val="63903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a:t>
            </a:fld>
            <a:endParaRPr lang="ja-JP" altLang="en-US" dirty="0"/>
          </a:p>
        </p:txBody>
      </p:sp>
    </p:spTree>
    <p:extLst>
      <p:ext uri="{BB962C8B-B14F-4D97-AF65-F5344CB8AC3E}">
        <p14:creationId xmlns:p14="http://schemas.microsoft.com/office/powerpoint/2010/main" val="2486169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a:t>
            </a:r>
            <a:r>
              <a:rPr kumimoji="1" lang="en-US" altLang="ja-JP"/>
              <a:t>Clamp</a:t>
            </a:r>
            <a:r>
              <a:rPr kumimoji="1" lang="ja-JP" altLang="en-US"/>
              <a:t>ノードは挟んで</a:t>
            </a:r>
            <a:r>
              <a:rPr kumimoji="1" lang="en-US" altLang="ja-JP"/>
              <a:t>-10</a:t>
            </a:r>
            <a:r>
              <a:rPr kumimoji="1" lang="ja-JP" altLang="en-US"/>
              <a:t>より小さくならないように、また</a:t>
            </a:r>
            <a:r>
              <a:rPr kumimoji="1" lang="en-US" altLang="ja-JP"/>
              <a:t>0</a:t>
            </a:r>
            <a:r>
              <a:rPr kumimoji="1" lang="ja-JP" altLang="en-US"/>
              <a:t>より大きくならないよう制限します。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111</a:t>
            </a:fld>
            <a:endParaRPr lang="ja-JP" altLang="en-US" dirty="0"/>
          </a:p>
        </p:txBody>
      </p:sp>
    </p:spTree>
    <p:extLst>
      <p:ext uri="{BB962C8B-B14F-4D97-AF65-F5344CB8AC3E}">
        <p14:creationId xmlns:p14="http://schemas.microsoft.com/office/powerpoint/2010/main" val="321400040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これで、細くする構成は良い感じになりました。</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112</a:t>
            </a:fld>
            <a:endParaRPr lang="ja-JP" altLang="en-US" dirty="0"/>
          </a:p>
        </p:txBody>
      </p:sp>
    </p:spTree>
    <p:extLst>
      <p:ext uri="{BB962C8B-B14F-4D97-AF65-F5344CB8AC3E}">
        <p14:creationId xmlns:p14="http://schemas.microsoft.com/office/powerpoint/2010/main" val="243687443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a:t>
            </a:r>
            <a:r>
              <a:rPr kumimoji="1" lang="en-US" altLang="ja-JP"/>
              <a:t>BranchGrowth</a:t>
            </a:r>
            <a:r>
              <a:rPr kumimoji="1" lang="ja-JP" altLang="en-US"/>
              <a:t>パラメータを変えることで、モデルの根元から先端に向かって細くなっていくようにします。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113</a:t>
            </a:fld>
            <a:endParaRPr lang="ja-JP" altLang="en-US" dirty="0"/>
          </a:p>
        </p:txBody>
      </p:sp>
    </p:spTree>
    <p:extLst>
      <p:ext uri="{BB962C8B-B14F-4D97-AF65-F5344CB8AC3E}">
        <p14:creationId xmlns:p14="http://schemas.microsoft.com/office/powerpoint/2010/main" val="419183651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つまりこんな感じにします。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114</a:t>
            </a:fld>
            <a:endParaRPr lang="ja-JP" altLang="en-US" dirty="0"/>
          </a:p>
        </p:txBody>
      </p:sp>
    </p:spTree>
    <p:extLst>
      <p:ext uri="{BB962C8B-B14F-4D97-AF65-F5344CB8AC3E}">
        <p14:creationId xmlns:p14="http://schemas.microsoft.com/office/powerpoint/2010/main" val="94437166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先ほどの構成を拡大します。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115</a:t>
            </a:fld>
            <a:endParaRPr lang="ja-JP" altLang="en-US" dirty="0"/>
          </a:p>
        </p:txBody>
      </p:sp>
    </p:spTree>
    <p:extLst>
      <p:ext uri="{BB962C8B-B14F-4D97-AF65-F5344CB8AC3E}">
        <p14:creationId xmlns:p14="http://schemas.microsoft.com/office/powerpoint/2010/main" val="281352347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BranchGrowth</a:t>
            </a:r>
            <a:r>
              <a:rPr kumimoji="1" lang="ja-JP" altLang="en-US"/>
              <a:t>パラメータから</a:t>
            </a:r>
            <a:r>
              <a:rPr kumimoji="1" lang="en-US" altLang="ja-JP"/>
              <a:t>0</a:t>
            </a:r>
            <a:r>
              <a:rPr kumimoji="1" lang="ja-JP" altLang="en-US"/>
              <a:t>が入ってきたら、グラデーションが全て真っ白になれば、全ての頂点が</a:t>
            </a:r>
            <a:r>
              <a:rPr kumimoji="1" lang="en-US" altLang="ja-JP"/>
              <a:t>Taper</a:t>
            </a:r>
            <a:r>
              <a:rPr kumimoji="1" lang="ja-JP" altLang="en-US"/>
              <a:t>パラメータによって細くなります。</a:t>
            </a:r>
            <a:endParaRPr kumimoji="1" lang="en-US" altLang="ja-JP"/>
          </a:p>
          <a:p>
            <a:r>
              <a:rPr kumimoji="1" lang="ja-JP" altLang="en-US"/>
              <a:t>なので、ワンマイナスで</a:t>
            </a:r>
            <a:r>
              <a:rPr kumimoji="1" lang="en-US" altLang="ja-JP"/>
              <a:t>BranchGrowth</a:t>
            </a:r>
            <a:r>
              <a:rPr kumimoji="1" lang="ja-JP" altLang="en-US"/>
              <a:t>の</a:t>
            </a:r>
            <a:r>
              <a:rPr kumimoji="1" lang="en-US" altLang="ja-JP"/>
              <a:t>0-1</a:t>
            </a:r>
            <a:r>
              <a:rPr kumimoji="1" lang="ja-JP" altLang="en-US"/>
              <a:t>の値を反転させて、グラデーションに足しています。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116</a:t>
            </a:fld>
            <a:endParaRPr lang="ja-JP" altLang="en-US" dirty="0"/>
          </a:p>
        </p:txBody>
      </p:sp>
    </p:spTree>
    <p:extLst>
      <p:ext uri="{BB962C8B-B14F-4D97-AF65-F5344CB8AC3E}">
        <p14:creationId xmlns:p14="http://schemas.microsoft.com/office/powerpoint/2010/main" val="2721428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BranchGrowth</a:t>
            </a:r>
            <a:r>
              <a:rPr kumimoji="1" lang="ja-JP" altLang="en-US"/>
              <a:t>パラメータから</a:t>
            </a:r>
            <a:r>
              <a:rPr kumimoji="1" lang="en-US" altLang="ja-JP"/>
              <a:t>1</a:t>
            </a:r>
            <a:r>
              <a:rPr kumimoji="1" lang="ja-JP" altLang="en-US"/>
              <a:t>が入ってきたら、グラデーションは何も変わらず、根元から先端にかけて徐々に細くなる状態になります。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117</a:t>
            </a:fld>
            <a:endParaRPr lang="ja-JP" altLang="en-US" dirty="0"/>
          </a:p>
        </p:txBody>
      </p:sp>
    </p:spTree>
    <p:extLst>
      <p:ext uri="{BB962C8B-B14F-4D97-AF65-F5344CB8AC3E}">
        <p14:creationId xmlns:p14="http://schemas.microsoft.com/office/powerpoint/2010/main" val="10962294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ちなみに</a:t>
            </a:r>
            <a:r>
              <a:rPr kumimoji="1" lang="en-US" altLang="ja-JP"/>
              <a:t>BranchGrowth</a:t>
            </a:r>
            <a:r>
              <a:rPr kumimoji="1" lang="ja-JP" altLang="en-US"/>
              <a:t>パラメータから</a:t>
            </a:r>
            <a:r>
              <a:rPr kumimoji="1" lang="en-US" altLang="ja-JP"/>
              <a:t>2</a:t>
            </a:r>
            <a:r>
              <a:rPr kumimoji="1" lang="ja-JP" altLang="en-US"/>
              <a:t>が入ってきたら、ワンマイナスで</a:t>
            </a:r>
            <a:r>
              <a:rPr kumimoji="1" lang="en-US" altLang="ja-JP"/>
              <a:t>-1</a:t>
            </a:r>
            <a:r>
              <a:rPr kumimoji="1" lang="ja-JP" altLang="en-US"/>
              <a:t>になり、グラデーションは真っ黒になり、</a:t>
            </a:r>
            <a:r>
              <a:rPr kumimoji="1" lang="en-US" altLang="ja-JP"/>
              <a:t>Taper</a:t>
            </a:r>
            <a:r>
              <a:rPr kumimoji="1" lang="ja-JP" altLang="en-US"/>
              <a:t>の画強を受けず、全ての頂点が元のパイプの太さになります。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118</a:t>
            </a:fld>
            <a:endParaRPr lang="ja-JP" altLang="en-US" dirty="0"/>
          </a:p>
        </p:txBody>
      </p:sp>
    </p:spTree>
    <p:extLst>
      <p:ext uri="{BB962C8B-B14F-4D97-AF65-F5344CB8AC3E}">
        <p14:creationId xmlns:p14="http://schemas.microsoft.com/office/powerpoint/2010/main" val="117825130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もう一度パラメータを変える様子を見てみます。</a:t>
            </a:r>
            <a:endParaRPr kumimoji="1" lang="en-US" altLang="ja-JP"/>
          </a:p>
          <a:p>
            <a:r>
              <a:rPr kumimoji="1" lang="ja-JP" altLang="en-US"/>
              <a:t>太さが変わるのは良いのですが、一番細くした部分が残って見えてしまっています。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119</a:t>
            </a:fld>
            <a:endParaRPr lang="ja-JP" altLang="en-US" dirty="0"/>
          </a:p>
        </p:txBody>
      </p:sp>
    </p:spTree>
    <p:extLst>
      <p:ext uri="{BB962C8B-B14F-4D97-AF65-F5344CB8AC3E}">
        <p14:creationId xmlns:p14="http://schemas.microsoft.com/office/powerpoint/2010/main" val="37665659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そこで、一番最初に試した、先端から先を透明にする構成を加えます。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120</a:t>
            </a:fld>
            <a:endParaRPr lang="ja-JP" altLang="en-US" dirty="0"/>
          </a:p>
        </p:txBody>
      </p:sp>
    </p:spTree>
    <p:extLst>
      <p:ext uri="{BB962C8B-B14F-4D97-AF65-F5344CB8AC3E}">
        <p14:creationId xmlns:p14="http://schemas.microsoft.com/office/powerpoint/2010/main" val="2055307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そう、ノーマルマップです。</a:t>
            </a:r>
            <a:br>
              <a:rPr kumimoji="1" lang="en-US" altLang="ja-JP"/>
            </a:br>
            <a:r>
              <a:rPr kumimoji="1" lang="ja-JP" altLang="en-US"/>
              <a:t>見た目としては、</a:t>
            </a:r>
            <a:r>
              <a:rPr kumimoji="1" lang="en-US" altLang="ja-JP"/>
              <a:t>B</a:t>
            </a:r>
            <a:r>
              <a:rPr kumimoji="1" lang="ja-JP" altLang="en-US"/>
              <a:t>チャンネルが白か黒かの違いがあります。</a:t>
            </a:r>
            <a:endParaRPr kumimoji="1" lang="en-US" altLang="ja-JP"/>
          </a:p>
          <a:p>
            <a:r>
              <a:rPr kumimoji="1" lang="ja-JP" altLang="en-US"/>
              <a:t>この</a:t>
            </a:r>
            <a:r>
              <a:rPr kumimoji="1" lang="en-US" altLang="ja-JP"/>
              <a:t>2</a:t>
            </a:r>
            <a:r>
              <a:rPr kumimoji="1" lang="ja-JP" altLang="en-US"/>
              <a:t>つのテクスチャのフォーマットの違いについては後ほどお話します。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13</a:t>
            </a:fld>
            <a:endParaRPr lang="ja-JP" altLang="en-US" dirty="0"/>
          </a:p>
        </p:txBody>
      </p:sp>
    </p:spTree>
    <p:extLst>
      <p:ext uri="{BB962C8B-B14F-4D97-AF65-F5344CB8AC3E}">
        <p14:creationId xmlns:p14="http://schemas.microsoft.com/office/powerpoint/2010/main" val="270720557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すると、先端から先のゴミが消えて良い感じになりました。</a:t>
            </a:r>
            <a:endParaRPr kumimoji="1" lang="en-US" altLang="ja-JP"/>
          </a:p>
          <a:p>
            <a:r>
              <a:rPr kumimoji="1" lang="ja-JP" altLang="en-US"/>
              <a:t>ひとまずは完成です。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121</a:t>
            </a:fld>
            <a:endParaRPr lang="ja-JP" altLang="en-US" dirty="0"/>
          </a:p>
        </p:txBody>
      </p:sp>
    </p:spTree>
    <p:extLst>
      <p:ext uri="{BB962C8B-B14F-4D97-AF65-F5344CB8AC3E}">
        <p14:creationId xmlns:p14="http://schemas.microsoft.com/office/powerpoint/2010/main" val="202574515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最後に</a:t>
            </a:r>
            <a:r>
              <a:rPr kumimoji="1" lang="en-US" altLang="ja-JP"/>
              <a:t>SmoothStep</a:t>
            </a:r>
            <a:r>
              <a:rPr kumimoji="1" lang="ja-JP" altLang="en-US"/>
              <a:t>関数を使って、グラデーションに変化を与えてみます。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122</a:t>
            </a:fld>
            <a:endParaRPr lang="ja-JP" altLang="en-US" dirty="0"/>
          </a:p>
        </p:txBody>
      </p:sp>
    </p:spTree>
    <p:extLst>
      <p:ext uri="{BB962C8B-B14F-4D97-AF65-F5344CB8AC3E}">
        <p14:creationId xmlns:p14="http://schemas.microsoft.com/office/powerpoint/2010/main" val="23153546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SmoothStep</a:t>
            </a:r>
            <a:r>
              <a:rPr kumimoji="1" lang="ja-JP" altLang="en-US"/>
              <a:t>は一般的な関数で、</a:t>
            </a:r>
            <a:r>
              <a:rPr kumimoji="1" lang="en-US" altLang="ja-JP"/>
              <a:t>Min</a:t>
            </a:r>
            <a:r>
              <a:rPr kumimoji="1" lang="ja-JP" altLang="en-US"/>
              <a:t>と</a:t>
            </a:r>
            <a:r>
              <a:rPr kumimoji="1" lang="en-US" altLang="ja-JP"/>
              <a:t>Max</a:t>
            </a:r>
            <a:r>
              <a:rPr kumimoji="1" lang="ja-JP" altLang="en-US"/>
              <a:t>で</a:t>
            </a:r>
            <a:r>
              <a:rPr kumimoji="1" lang="en-US" altLang="ja-JP"/>
              <a:t>Clamp</a:t>
            </a:r>
            <a:r>
              <a:rPr kumimoji="1" lang="ja-JP" altLang="en-US"/>
              <a:t>した中身を直線ではなく</a:t>
            </a:r>
            <a:r>
              <a:rPr kumimoji="1" lang="en-US" altLang="ja-JP"/>
              <a:t>S</a:t>
            </a:r>
            <a:r>
              <a:rPr kumimoji="1" lang="ja-JP" altLang="en-US"/>
              <a:t>字カーブにしてくれるものです。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123</a:t>
            </a:fld>
            <a:endParaRPr lang="ja-JP" altLang="en-US" dirty="0"/>
          </a:p>
        </p:txBody>
      </p:sp>
    </p:spTree>
    <p:extLst>
      <p:ext uri="{BB962C8B-B14F-4D97-AF65-F5344CB8AC3E}">
        <p14:creationId xmlns:p14="http://schemas.microsoft.com/office/powerpoint/2010/main" val="392133916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UE4</a:t>
            </a:r>
            <a:r>
              <a:rPr kumimoji="1" lang="ja-JP" altLang="en-US"/>
              <a:t>のマテリアルで利用したい場合は、カスタムノードに図のようなコードと入力ピンを設定します。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124</a:t>
            </a:fld>
            <a:endParaRPr lang="ja-JP" altLang="en-US" dirty="0"/>
          </a:p>
        </p:txBody>
      </p:sp>
    </p:spTree>
    <p:extLst>
      <p:ext uri="{BB962C8B-B14F-4D97-AF65-F5344CB8AC3E}">
        <p14:creationId xmlns:p14="http://schemas.microsoft.com/office/powerpoint/2010/main" val="7240554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そしてこのように構成をしました。選択しているノードが変わった部分です。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125</a:t>
            </a:fld>
            <a:endParaRPr lang="ja-JP" altLang="en-US" dirty="0"/>
          </a:p>
        </p:txBody>
      </p:sp>
    </p:spTree>
    <p:extLst>
      <p:ext uri="{BB962C8B-B14F-4D97-AF65-F5344CB8AC3E}">
        <p14:creationId xmlns:p14="http://schemas.microsoft.com/office/powerpoint/2010/main" val="162465875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BranchGrowth</a:t>
            </a:r>
            <a:r>
              <a:rPr kumimoji="1" lang="ja-JP" altLang="en-US"/>
              <a:t>パラメータから</a:t>
            </a:r>
            <a:r>
              <a:rPr kumimoji="1" lang="en-US" altLang="ja-JP"/>
              <a:t>1</a:t>
            </a:r>
            <a:r>
              <a:rPr kumimoji="1" lang="ja-JP" altLang="en-US"/>
              <a:t>が入ってきた時は、グラフが図のように</a:t>
            </a:r>
            <a:r>
              <a:rPr kumimoji="1" lang="en-US" altLang="ja-JP"/>
              <a:t>0</a:t>
            </a:r>
            <a:r>
              <a:rPr kumimoji="1" lang="ja-JP" altLang="en-US"/>
              <a:t>～</a:t>
            </a:r>
            <a:r>
              <a:rPr kumimoji="1" lang="en-US" altLang="ja-JP"/>
              <a:t>1</a:t>
            </a:r>
            <a:r>
              <a:rPr kumimoji="1" lang="ja-JP" altLang="en-US"/>
              <a:t>の範囲内に収まるようにします。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126</a:t>
            </a:fld>
            <a:endParaRPr lang="ja-JP" altLang="en-US" dirty="0"/>
          </a:p>
        </p:txBody>
      </p:sp>
    </p:spTree>
    <p:extLst>
      <p:ext uri="{BB962C8B-B14F-4D97-AF65-F5344CB8AC3E}">
        <p14:creationId xmlns:p14="http://schemas.microsoft.com/office/powerpoint/2010/main" val="33753553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Smoothstep</a:t>
            </a:r>
            <a:r>
              <a:rPr kumimoji="1" lang="ja-JP" altLang="en-US"/>
              <a:t>の</a:t>
            </a:r>
            <a:r>
              <a:rPr kumimoji="1" lang="en-US" altLang="ja-JP"/>
              <a:t>Min</a:t>
            </a:r>
            <a:r>
              <a:rPr kumimoji="1" lang="ja-JP" altLang="en-US"/>
              <a:t>の値を変えることで、細くなり始める位置を自由に変えられます。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127</a:t>
            </a:fld>
            <a:endParaRPr lang="ja-JP" altLang="en-US" dirty="0"/>
          </a:p>
        </p:txBody>
      </p:sp>
    </p:spTree>
    <p:extLst>
      <p:ext uri="{BB962C8B-B14F-4D97-AF65-F5344CB8AC3E}">
        <p14:creationId xmlns:p14="http://schemas.microsoft.com/office/powerpoint/2010/main" val="255151243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BranchGrowth</a:t>
            </a:r>
            <a:r>
              <a:rPr kumimoji="1" lang="ja-JP" altLang="en-US"/>
              <a:t>パラメータから</a:t>
            </a:r>
            <a:r>
              <a:rPr kumimoji="1" lang="en-US" altLang="ja-JP"/>
              <a:t>0</a:t>
            </a:r>
            <a:r>
              <a:rPr kumimoji="1" lang="ja-JP" altLang="en-US"/>
              <a:t>が入ってきた時は、モデル全体が細くなる必要があるので、このグラフのような結果になるよう</a:t>
            </a:r>
            <a:r>
              <a:rPr kumimoji="1" lang="en-US" altLang="ja-JP"/>
              <a:t>Min</a:t>
            </a:r>
            <a:r>
              <a:rPr kumimoji="1" lang="ja-JP" altLang="en-US"/>
              <a:t>と</a:t>
            </a:r>
            <a:r>
              <a:rPr kumimoji="1" lang="en-US" altLang="ja-JP"/>
              <a:t>Max</a:t>
            </a:r>
            <a:r>
              <a:rPr kumimoji="1" lang="ja-JP" altLang="en-US"/>
              <a:t>の値を変える必要があります。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128</a:t>
            </a:fld>
            <a:endParaRPr lang="ja-JP" altLang="en-US" dirty="0"/>
          </a:p>
        </p:txBody>
      </p:sp>
    </p:spTree>
    <p:extLst>
      <p:ext uri="{BB962C8B-B14F-4D97-AF65-F5344CB8AC3E}">
        <p14:creationId xmlns:p14="http://schemas.microsoft.com/office/powerpoint/2010/main" val="254749015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実はこれは簡単なことで、</a:t>
            </a:r>
            <a:r>
              <a:rPr kumimoji="1" lang="en-US" altLang="ja-JP"/>
              <a:t>Min</a:t>
            </a:r>
            <a:r>
              <a:rPr kumimoji="1" lang="ja-JP" altLang="en-US"/>
              <a:t>の値と</a:t>
            </a:r>
            <a:r>
              <a:rPr kumimoji="1" lang="en-US" altLang="ja-JP"/>
              <a:t>Max</a:t>
            </a:r>
            <a:r>
              <a:rPr kumimoji="1" lang="ja-JP" altLang="en-US"/>
              <a:t>の値を</a:t>
            </a:r>
            <a:r>
              <a:rPr kumimoji="1" lang="en-US" altLang="ja-JP"/>
              <a:t>-1</a:t>
            </a:r>
            <a:r>
              <a:rPr kumimoji="1" lang="ja-JP" altLang="en-US"/>
              <a:t>してやるだけです。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129</a:t>
            </a:fld>
            <a:endParaRPr lang="ja-JP" altLang="en-US" dirty="0"/>
          </a:p>
        </p:txBody>
      </p:sp>
    </p:spTree>
    <p:extLst>
      <p:ext uri="{BB962C8B-B14F-4D97-AF65-F5344CB8AC3E}">
        <p14:creationId xmlns:p14="http://schemas.microsoft.com/office/powerpoint/2010/main" val="319874045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BranchGrowth</a:t>
            </a:r>
            <a:r>
              <a:rPr kumimoji="1" lang="ja-JP" altLang="en-US"/>
              <a:t>パラメータから</a:t>
            </a:r>
            <a:r>
              <a:rPr kumimoji="1" lang="en-US" altLang="ja-JP"/>
              <a:t>2</a:t>
            </a:r>
            <a:r>
              <a:rPr kumimoji="1" lang="ja-JP" altLang="en-US"/>
              <a:t>が入ってきた時は、モデルの全ての頂点の太さが変わらないよう、</a:t>
            </a:r>
            <a:r>
              <a:rPr kumimoji="1" lang="en-US" altLang="ja-JP"/>
              <a:t>0</a:t>
            </a:r>
            <a:r>
              <a:rPr kumimoji="1" lang="ja-JP" altLang="en-US"/>
              <a:t>にしてやる必要があります。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130</a:t>
            </a:fld>
            <a:endParaRPr lang="ja-JP" altLang="en-US" dirty="0"/>
          </a:p>
        </p:txBody>
      </p:sp>
    </p:spTree>
    <p:extLst>
      <p:ext uri="{BB962C8B-B14F-4D97-AF65-F5344CB8AC3E}">
        <p14:creationId xmlns:p14="http://schemas.microsoft.com/office/powerpoint/2010/main" val="3710917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UV</a:t>
            </a:r>
            <a:r>
              <a:rPr kumimoji="1" lang="ja-JP" altLang="en-US"/>
              <a:t>スクロール。</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14</a:t>
            </a:fld>
            <a:endParaRPr lang="ja-JP" altLang="en-US" dirty="0"/>
          </a:p>
        </p:txBody>
      </p:sp>
    </p:spTree>
    <p:extLst>
      <p:ext uri="{BB962C8B-B14F-4D97-AF65-F5344CB8AC3E}">
        <p14:creationId xmlns:p14="http://schemas.microsoft.com/office/powerpoint/2010/main" val="107740252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これも簡単なことで、</a:t>
            </a:r>
            <a:r>
              <a:rPr kumimoji="1" lang="en-US" altLang="ja-JP"/>
              <a:t>Min</a:t>
            </a:r>
            <a:r>
              <a:rPr kumimoji="1" lang="ja-JP" altLang="en-US"/>
              <a:t>の値と</a:t>
            </a:r>
            <a:r>
              <a:rPr kumimoji="1" lang="en-US" altLang="ja-JP"/>
              <a:t>Max</a:t>
            </a:r>
            <a:r>
              <a:rPr kumimoji="1" lang="ja-JP" altLang="en-US"/>
              <a:t>の値を</a:t>
            </a:r>
            <a:r>
              <a:rPr kumimoji="1" lang="en-US" altLang="ja-JP"/>
              <a:t>+1</a:t>
            </a:r>
            <a:r>
              <a:rPr kumimoji="1" lang="ja-JP" altLang="en-US"/>
              <a:t>してやるだけです。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131</a:t>
            </a:fld>
            <a:endParaRPr lang="ja-JP" altLang="en-US" dirty="0"/>
          </a:p>
        </p:txBody>
      </p:sp>
    </p:spTree>
    <p:extLst>
      <p:ext uri="{BB962C8B-B14F-4D97-AF65-F5344CB8AC3E}">
        <p14:creationId xmlns:p14="http://schemas.microsoft.com/office/powerpoint/2010/main" val="95776887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パラメータを自由に変えてみます。</a:t>
            </a:r>
            <a:endParaRPr kumimoji="1" lang="en-US" altLang="ja-JP"/>
          </a:p>
          <a:p>
            <a:r>
              <a:rPr kumimoji="1" lang="en-US" altLang="ja-JP"/>
              <a:t>Smoothstep</a:t>
            </a:r>
            <a:r>
              <a:rPr kumimoji="1" lang="ja-JP" altLang="en-US"/>
              <a:t>で細くなる位置を変えたり、</a:t>
            </a:r>
            <a:r>
              <a:rPr kumimoji="1" lang="en-US" altLang="ja-JP"/>
              <a:t>Taper</a:t>
            </a:r>
            <a:r>
              <a:rPr kumimoji="1" lang="ja-JP" altLang="en-US"/>
              <a:t>で最大の細さを変えたりしてもちゃんと反映されています。</a:t>
            </a:r>
            <a:endParaRPr kumimoji="1" lang="en-US" altLang="ja-JP"/>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ここからテクスチャを貼る場合、スライドする先端の位置に合わせてテクスチャも</a:t>
            </a:r>
            <a:r>
              <a:rPr kumimoji="1" lang="en-US" altLang="ja-JP"/>
              <a:t>UV</a:t>
            </a:r>
            <a:r>
              <a:rPr kumimoji="1" lang="ja-JP" altLang="en-US"/>
              <a:t>スクロールさせます。</a:t>
            </a:r>
            <a:endParaRPr kumimoji="1" lang="en-US" altLang="ja-JP"/>
          </a:p>
          <a:p>
            <a:r>
              <a:rPr kumimoji="1" lang="ja-JP" altLang="en-US"/>
              <a:t>ギルさんの解説では、最後に自然な見た目になるよう凹凸を与えていました。</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132</a:t>
            </a:fld>
            <a:endParaRPr lang="ja-JP" altLang="en-US" dirty="0"/>
          </a:p>
        </p:txBody>
      </p:sp>
    </p:spTree>
    <p:extLst>
      <p:ext uri="{BB962C8B-B14F-4D97-AF65-F5344CB8AC3E}">
        <p14:creationId xmlns:p14="http://schemas.microsoft.com/office/powerpoint/2010/main" val="299918049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God</a:t>
            </a:r>
            <a:r>
              <a:rPr kumimoji="1" lang="ja-JP" altLang="en-US"/>
              <a:t> </a:t>
            </a:r>
            <a:r>
              <a:rPr kumimoji="1" lang="en-US" altLang="ja-JP"/>
              <a:t>of</a:t>
            </a:r>
            <a:r>
              <a:rPr kumimoji="1" lang="ja-JP" altLang="en-US"/>
              <a:t> </a:t>
            </a:r>
            <a:r>
              <a:rPr kumimoji="1" lang="en-US" altLang="ja-JP"/>
              <a:t>War</a:t>
            </a:r>
            <a:r>
              <a:rPr kumimoji="1" lang="ja-JP" altLang="en-US"/>
              <a:t>の序盤のあたりでこの樹の枝が動く最初の場面が登場しますが、今流行り（？）の</a:t>
            </a:r>
            <a:r>
              <a:rPr kumimoji="1" lang="en-US" altLang="ja-JP"/>
              <a:t>VAT</a:t>
            </a:r>
            <a:r>
              <a:rPr kumimoji="1" lang="ja-JP" altLang="en-US"/>
              <a:t>（</a:t>
            </a:r>
            <a:r>
              <a:rPr kumimoji="1" lang="en-US" altLang="ja-JP"/>
              <a:t>3D</a:t>
            </a:r>
            <a:r>
              <a:rPr kumimoji="1" lang="ja-JP" altLang="en-US"/>
              <a:t>ソフトで頂点アニメーションさせた結果をテクスチャにベイクしてランタイムで再現する手法）だと思っていました。</a:t>
            </a:r>
            <a:endParaRPr kumimoji="1" lang="en-US" altLang="ja-JP"/>
          </a:p>
          <a:p>
            <a:r>
              <a:rPr kumimoji="1" lang="ja-JP" altLang="en-US"/>
              <a:t>しかしこの方法だと変形のために大きくメモリを食ったりはせず、シンプルなシェーダーでお手軽にできてしまいます。</a:t>
            </a:r>
            <a:endParaRPr kumimoji="1" lang="en-US" altLang="ja-JP"/>
          </a:p>
          <a:p>
            <a:r>
              <a:rPr kumimoji="1" lang="ja-JP" altLang="en-US"/>
              <a:t>目からウロコでした。色々な活用ができると思います。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133</a:t>
            </a:fld>
            <a:endParaRPr lang="ja-JP" altLang="en-US" dirty="0"/>
          </a:p>
        </p:txBody>
      </p:sp>
    </p:spTree>
    <p:extLst>
      <p:ext uri="{BB962C8B-B14F-4D97-AF65-F5344CB8AC3E}">
        <p14:creationId xmlns:p14="http://schemas.microsoft.com/office/powerpoint/2010/main" val="117002634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ワールドポジションオフセットで頂点を移動させること自体かなり活用法がありそうですが、オフセットしたい移動量を各頂点カラーのアルファ値あたりに格納するといったこともできますねという話も最近出ました。</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134</a:t>
            </a:fld>
            <a:endParaRPr lang="ja-JP" altLang="en-US" dirty="0"/>
          </a:p>
        </p:txBody>
      </p:sp>
    </p:spTree>
    <p:extLst>
      <p:ext uri="{BB962C8B-B14F-4D97-AF65-F5344CB8AC3E}">
        <p14:creationId xmlns:p14="http://schemas.microsoft.com/office/powerpoint/2010/main" val="245449061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以上になります。</a:t>
            </a:r>
            <a:endParaRPr kumimoji="1" lang="en-US" altLang="ja-JP"/>
          </a:p>
          <a:p>
            <a:r>
              <a:rPr kumimoji="1" lang="ja-JP" altLang="en-US"/>
              <a:t>（スライド制作の際にヒアリングにご協力頂いた</a:t>
            </a:r>
            <a:r>
              <a:rPr kumimoji="1" lang="en-US" altLang="ja-JP"/>
              <a:t>KY</a:t>
            </a:r>
            <a:r>
              <a:rPr kumimoji="1" lang="ja-JP" altLang="en-US"/>
              <a:t>さん・</a:t>
            </a:r>
            <a:r>
              <a:rPr kumimoji="1" lang="en-US" altLang="ja-JP"/>
              <a:t>KF</a:t>
            </a:r>
            <a:r>
              <a:rPr kumimoji="1" lang="ja-JP" altLang="en-US"/>
              <a:t>さん・</a:t>
            </a:r>
            <a:r>
              <a:rPr kumimoji="1" lang="en-US" altLang="ja-JP"/>
              <a:t>KM</a:t>
            </a:r>
            <a:r>
              <a:rPr kumimoji="1" lang="ja-JP" altLang="en-US"/>
              <a:t>さん、ありがとうございます！）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135</a:t>
            </a:fld>
            <a:endParaRPr lang="ja-JP" altLang="en-US" dirty="0"/>
          </a:p>
        </p:txBody>
      </p:sp>
    </p:spTree>
    <p:extLst>
      <p:ext uri="{BB962C8B-B14F-4D97-AF65-F5344CB8AC3E}">
        <p14:creationId xmlns:p14="http://schemas.microsoft.com/office/powerpoint/2010/main" val="66977215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ご清聴ありがとうございました！</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136</a:t>
            </a:fld>
            <a:endParaRPr lang="ja-JP" altLang="en-US" dirty="0"/>
          </a:p>
        </p:txBody>
      </p:sp>
    </p:spTree>
    <p:extLst>
      <p:ext uri="{BB962C8B-B14F-4D97-AF65-F5344CB8AC3E}">
        <p14:creationId xmlns:p14="http://schemas.microsoft.com/office/powerpoint/2010/main" val="3226588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フローマップのマテリアルの理解のために、まず</a:t>
            </a:r>
            <a:r>
              <a:rPr kumimoji="1" lang="en-US" altLang="ja-JP"/>
              <a:t>UV</a:t>
            </a:r>
            <a:r>
              <a:rPr kumimoji="1" lang="ja-JP" altLang="en-US"/>
              <a:t>スクロールから解説していきたいと思います。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15</a:t>
            </a:fld>
            <a:endParaRPr lang="ja-JP" altLang="en-US" dirty="0"/>
          </a:p>
        </p:txBody>
      </p:sp>
    </p:spTree>
    <p:extLst>
      <p:ext uri="{BB962C8B-B14F-4D97-AF65-F5344CB8AC3E}">
        <p14:creationId xmlns:p14="http://schemas.microsoft.com/office/powerpoint/2010/main" val="3287597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UE4</a:t>
            </a:r>
            <a:r>
              <a:rPr kumimoji="1" lang="ja-JP" altLang="en-US"/>
              <a:t>でのテクスチャの</a:t>
            </a:r>
            <a:r>
              <a:rPr kumimoji="1" lang="en-US" altLang="ja-JP"/>
              <a:t>UV</a:t>
            </a:r>
            <a:r>
              <a:rPr kumimoji="1" lang="ja-JP" altLang="en-US"/>
              <a:t>座標の原点は左上になります。</a:t>
            </a:r>
            <a:endParaRPr kumimoji="1" lang="en-US" altLang="ja-JP"/>
          </a:p>
          <a:p>
            <a:r>
              <a:rPr kumimoji="1" lang="ja-JP" altLang="en-US"/>
              <a:t>横方向と縦方向に</a:t>
            </a:r>
            <a:r>
              <a:rPr kumimoji="1" lang="en-US" altLang="ja-JP"/>
              <a:t>0</a:t>
            </a:r>
            <a:r>
              <a:rPr kumimoji="1" lang="ja-JP" altLang="en-US"/>
              <a:t>～</a:t>
            </a:r>
            <a:r>
              <a:rPr kumimoji="1" lang="en-US" altLang="ja-JP"/>
              <a:t>1</a:t>
            </a:r>
            <a:r>
              <a:rPr kumimoji="1" lang="ja-JP" altLang="en-US"/>
              <a:t>の範囲が基本になります。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16</a:t>
            </a:fld>
            <a:endParaRPr lang="ja-JP" altLang="en-US" dirty="0"/>
          </a:p>
        </p:txBody>
      </p:sp>
    </p:spTree>
    <p:extLst>
      <p:ext uri="{BB962C8B-B14F-4D97-AF65-F5344CB8AC3E}">
        <p14:creationId xmlns:p14="http://schemas.microsoft.com/office/powerpoint/2010/main" val="3385894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U</a:t>
            </a:r>
            <a:r>
              <a:rPr kumimoji="1" lang="ja-JP" altLang="en-US"/>
              <a:t>座標の値が増えると右へ移動するイメージですが、絵柄は逆に左に移動します。</a:t>
            </a:r>
            <a:endParaRPr kumimoji="1" lang="en-US" altLang="ja-JP"/>
          </a:p>
          <a:p>
            <a:r>
              <a:rPr kumimoji="1" lang="ja-JP" altLang="en-US"/>
              <a:t>同じように、</a:t>
            </a:r>
            <a:r>
              <a:rPr kumimoji="1" lang="en-US" altLang="ja-JP"/>
              <a:t>V</a:t>
            </a:r>
            <a:r>
              <a:rPr kumimoji="1" lang="ja-JP" altLang="en-US"/>
              <a:t>の値が増えると絵柄は上に移動します。</a:t>
            </a:r>
            <a:endParaRPr kumimoji="1" lang="en-US" altLang="ja-JP"/>
          </a:p>
          <a:p>
            <a:r>
              <a:rPr kumimoji="1" lang="ja-JP" altLang="en-US"/>
              <a:t>このあたりは直感的ではないので注意が必要です。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17</a:t>
            </a:fld>
            <a:endParaRPr lang="ja-JP" altLang="en-US" dirty="0"/>
          </a:p>
        </p:txBody>
      </p:sp>
    </p:spTree>
    <p:extLst>
      <p:ext uri="{BB962C8B-B14F-4D97-AF65-F5344CB8AC3E}">
        <p14:creationId xmlns:p14="http://schemas.microsoft.com/office/powerpoint/2010/main" val="1061600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マテリアルに置き換えてみます。</a:t>
            </a:r>
            <a:endParaRPr kumimoji="1" lang="en-US" altLang="ja-JP"/>
          </a:p>
          <a:p>
            <a:r>
              <a:rPr kumimoji="1" lang="en-US" altLang="ja-JP"/>
              <a:t>Time</a:t>
            </a:r>
            <a:r>
              <a:rPr kumimoji="1" lang="ja-JP" altLang="en-US"/>
              <a:t>ノードを使って、</a:t>
            </a:r>
            <a:r>
              <a:rPr kumimoji="1" lang="en-US" altLang="ja-JP"/>
              <a:t>U</a:t>
            </a:r>
            <a:r>
              <a:rPr kumimoji="1" lang="ja-JP" altLang="en-US"/>
              <a:t>座標全体に一律で同じ値を足し続けているので、絵柄全体が左に動きます。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18</a:t>
            </a:fld>
            <a:endParaRPr lang="ja-JP" altLang="en-US" dirty="0"/>
          </a:p>
        </p:txBody>
      </p:sp>
    </p:spTree>
    <p:extLst>
      <p:ext uri="{BB962C8B-B14F-4D97-AF65-F5344CB8AC3E}">
        <p14:creationId xmlns:p14="http://schemas.microsoft.com/office/powerpoint/2010/main" val="3680876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もちろん影響を与える部分を限定することもできます。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19</a:t>
            </a:fld>
            <a:endParaRPr lang="ja-JP" altLang="en-US" dirty="0"/>
          </a:p>
        </p:txBody>
      </p:sp>
    </p:spTree>
    <p:extLst>
      <p:ext uri="{BB962C8B-B14F-4D97-AF65-F5344CB8AC3E}">
        <p14:creationId xmlns:p14="http://schemas.microsoft.com/office/powerpoint/2010/main" val="707544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UV</a:t>
            </a:r>
            <a:r>
              <a:rPr kumimoji="1" lang="ja-JP" altLang="en-US"/>
              <a:t>スクロールと言えば、絵柄全体をある一方向に動かすものです。</a:t>
            </a:r>
            <a:endParaRPr kumimoji="1" lang="en-US" altLang="ja-JP"/>
          </a:p>
          <a:p>
            <a:r>
              <a:rPr kumimoji="1" lang="ja-JP" altLang="en-US"/>
              <a:t>昔からある定番のテクニックで、エフェクトには必要不可欠です。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20</a:t>
            </a:fld>
            <a:endParaRPr lang="ja-JP" altLang="en-US" dirty="0"/>
          </a:p>
        </p:txBody>
      </p:sp>
    </p:spTree>
    <p:extLst>
      <p:ext uri="{BB962C8B-B14F-4D97-AF65-F5344CB8AC3E}">
        <p14:creationId xmlns:p14="http://schemas.microsoft.com/office/powerpoint/2010/main" val="3648112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少し影響を与えたいだけなので</a:t>
            </a:r>
            <a:r>
              <a:rPr kumimoji="1" lang="en-US" altLang="ja-JP"/>
              <a:t>Multiply</a:t>
            </a:r>
            <a:r>
              <a:rPr kumimoji="1" lang="ja-JP" altLang="en-US"/>
              <a:t>で</a:t>
            </a:r>
            <a:r>
              <a:rPr kumimoji="1" lang="en-US" altLang="ja-JP"/>
              <a:t>20</a:t>
            </a:r>
            <a:r>
              <a:rPr kumimoji="1" lang="ja-JP" altLang="en-US"/>
              <a:t>％にしています。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22</a:t>
            </a:fld>
            <a:endParaRPr lang="ja-JP" altLang="en-US" dirty="0"/>
          </a:p>
        </p:txBody>
      </p:sp>
    </p:spTree>
    <p:extLst>
      <p:ext uri="{BB962C8B-B14F-4D97-AF65-F5344CB8AC3E}">
        <p14:creationId xmlns:p14="http://schemas.microsoft.com/office/powerpoint/2010/main" val="5391630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間違ってること・正確では無いことがあったらすみません。</a:t>
            </a:r>
            <a:br>
              <a:rPr kumimoji="1" lang="en-US" altLang="ja-JP"/>
            </a:br>
            <a:r>
              <a:rPr kumimoji="1" lang="ja-JP" altLang="en-US"/>
              <a:t>後ほど教えて頂けるとありがたいです。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a:t>
            </a:fld>
            <a:endParaRPr lang="ja-JP" altLang="en-US" dirty="0"/>
          </a:p>
        </p:txBody>
      </p:sp>
    </p:spTree>
    <p:extLst>
      <p:ext uri="{BB962C8B-B14F-4D97-AF65-F5344CB8AC3E}">
        <p14:creationId xmlns:p14="http://schemas.microsoft.com/office/powerpoint/2010/main" val="2272093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雲模様のテクスチャで絵柄を歪めたりもできます。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23</a:t>
            </a:fld>
            <a:endParaRPr lang="ja-JP" altLang="en-US" dirty="0"/>
          </a:p>
        </p:txBody>
      </p:sp>
    </p:spTree>
    <p:extLst>
      <p:ext uri="{BB962C8B-B14F-4D97-AF65-F5344CB8AC3E}">
        <p14:creationId xmlns:p14="http://schemas.microsoft.com/office/powerpoint/2010/main" val="2216233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さらに雲模様のテクスチャを</a:t>
            </a:r>
            <a:r>
              <a:rPr kumimoji="1" lang="en-US" altLang="ja-JP"/>
              <a:t>UV</a:t>
            </a:r>
            <a:r>
              <a:rPr kumimoji="1" lang="ja-JP" altLang="en-US"/>
              <a:t>スクロールさせると歪みが変容し続けます。</a:t>
            </a:r>
            <a:endParaRPr kumimoji="1" lang="en-US" altLang="ja-JP"/>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ちなみにここで注意が必要なのが、</a:t>
            </a:r>
            <a:r>
              <a:rPr kumimoji="1" lang="en-US" altLang="ja-JP"/>
              <a:t>UV</a:t>
            </a:r>
            <a:r>
              <a:rPr kumimoji="1" lang="ja-JP" altLang="en-US"/>
              <a:t>座標に値を与えるほど左上に移動する点です。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24</a:t>
            </a:fld>
            <a:endParaRPr lang="ja-JP" altLang="en-US" dirty="0"/>
          </a:p>
        </p:txBody>
      </p:sp>
    </p:spTree>
    <p:extLst>
      <p:ext uri="{BB962C8B-B14F-4D97-AF65-F5344CB8AC3E}">
        <p14:creationId xmlns:p14="http://schemas.microsoft.com/office/powerpoint/2010/main" val="2859145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中央に位置させたいなら、最後に絵柄全体を右下に移動させて補正することも可能です。</a:t>
            </a:r>
            <a:endParaRPr kumimoji="1" lang="en-US" altLang="ja-JP"/>
          </a:p>
          <a:p>
            <a:r>
              <a:rPr kumimoji="1" lang="ja-JP" altLang="en-US"/>
              <a:t>（それでも左上にズレ気味なのは歪み用のテクスチャが全体的に白に近いからです）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25</a:t>
            </a:fld>
            <a:endParaRPr lang="ja-JP" altLang="en-US" dirty="0"/>
          </a:p>
        </p:txBody>
      </p:sp>
    </p:spTree>
    <p:extLst>
      <p:ext uri="{BB962C8B-B14F-4D97-AF65-F5344CB8AC3E}">
        <p14:creationId xmlns:p14="http://schemas.microsoft.com/office/powerpoint/2010/main" val="3678554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雲模様のテクスチャの色は</a:t>
            </a:r>
            <a:r>
              <a:rPr kumimoji="1" lang="en-US" altLang="ja-JP"/>
              <a:t>0</a:t>
            </a:r>
            <a:r>
              <a:rPr kumimoji="1" lang="ja-JP" altLang="en-US"/>
              <a:t>～</a:t>
            </a:r>
            <a:r>
              <a:rPr kumimoji="1" lang="en-US" altLang="ja-JP"/>
              <a:t>1</a:t>
            </a:r>
            <a:r>
              <a:rPr kumimoji="1" lang="ja-JP" altLang="en-US"/>
              <a:t>ですが、</a:t>
            </a:r>
            <a:r>
              <a:rPr kumimoji="1" lang="en-US" altLang="ja-JP"/>
              <a:t>0.5</a:t>
            </a:r>
            <a:r>
              <a:rPr kumimoji="1" lang="ja-JP" altLang="en-US"/>
              <a:t>を引くことで、マイナス</a:t>
            </a:r>
            <a:r>
              <a:rPr kumimoji="1" lang="en-US" altLang="ja-JP"/>
              <a:t>0.5</a:t>
            </a:r>
            <a:r>
              <a:rPr kumimoji="1" lang="ja-JP" altLang="en-US"/>
              <a:t>からプラス</a:t>
            </a:r>
            <a:r>
              <a:rPr kumimoji="1" lang="en-US" altLang="ja-JP"/>
              <a:t>0.5</a:t>
            </a:r>
            <a:r>
              <a:rPr kumimoji="1" lang="ja-JP" altLang="en-US"/>
              <a:t>の範囲に変えてやることもできます。</a:t>
            </a:r>
            <a:br>
              <a:rPr kumimoji="1" lang="en-US" altLang="ja-JP"/>
            </a:br>
            <a:r>
              <a:rPr kumimoji="1" lang="ja-JP" altLang="en-US"/>
              <a:t>さらに</a:t>
            </a:r>
            <a:r>
              <a:rPr kumimoji="1" lang="en-US" altLang="ja-JP"/>
              <a:t>2</a:t>
            </a:r>
            <a:r>
              <a:rPr kumimoji="1" lang="ja-JP" altLang="en-US"/>
              <a:t>倍してマイナス</a:t>
            </a:r>
            <a:r>
              <a:rPr kumimoji="1" lang="en-US" altLang="ja-JP"/>
              <a:t>1</a:t>
            </a:r>
            <a:r>
              <a:rPr kumimoji="1" lang="ja-JP" altLang="en-US"/>
              <a:t>からプラス</a:t>
            </a:r>
            <a:r>
              <a:rPr kumimoji="1" lang="en-US" altLang="ja-JP"/>
              <a:t>1</a:t>
            </a:r>
            <a:r>
              <a:rPr kumimoji="1" lang="ja-JP" altLang="en-US"/>
              <a:t>にしてやっても良いとは思います。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26</a:t>
            </a:fld>
            <a:endParaRPr lang="ja-JP" altLang="en-US" dirty="0"/>
          </a:p>
        </p:txBody>
      </p:sp>
    </p:spTree>
    <p:extLst>
      <p:ext uri="{BB962C8B-B14F-4D97-AF65-F5344CB8AC3E}">
        <p14:creationId xmlns:p14="http://schemas.microsoft.com/office/powerpoint/2010/main" val="1956104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テクスチャのフォーマットをノーマルマップにすれば、先ほどのような補正を入れなくても色の値は</a:t>
            </a:r>
            <a:r>
              <a:rPr kumimoji="1" lang="en-US" altLang="ja-JP"/>
              <a:t>-1</a:t>
            </a:r>
            <a:r>
              <a:rPr kumimoji="1" lang="ja-JP" altLang="en-US"/>
              <a:t>～</a:t>
            </a:r>
            <a:r>
              <a:rPr kumimoji="1" lang="en-US" altLang="ja-JP"/>
              <a:t>1</a:t>
            </a:r>
            <a:r>
              <a:rPr kumimoji="1" lang="ja-JP" altLang="en-US"/>
              <a:t>の範囲で扱われるので、構成がスッキリします。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27</a:t>
            </a:fld>
            <a:endParaRPr lang="ja-JP" altLang="en-US" dirty="0"/>
          </a:p>
        </p:txBody>
      </p:sp>
    </p:spTree>
    <p:extLst>
      <p:ext uri="{BB962C8B-B14F-4D97-AF65-F5344CB8AC3E}">
        <p14:creationId xmlns:p14="http://schemas.microsoft.com/office/powerpoint/2010/main" val="8767075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マテリアル関数の</a:t>
            </a:r>
            <a:r>
              <a:rPr kumimoji="1" lang="en-US" altLang="ja-JP"/>
              <a:t>Normal From Height</a:t>
            </a:r>
            <a:r>
              <a:rPr kumimoji="1" lang="ja-JP" altLang="en-US"/>
              <a:t>を利用して、モノクロの画像をノーマルに変えて利用するということも可能です。</a:t>
            </a:r>
            <a:br>
              <a:rPr kumimoji="1" lang="en-US" altLang="ja-JP"/>
            </a:br>
            <a:r>
              <a:rPr kumimoji="1" lang="ja-JP" altLang="en-US"/>
              <a:t>ただし、明るい部分や暗い部分が収縮したり膨張するような結果になるので、使う場面は限られるかも知れません。</a:t>
            </a:r>
            <a:endParaRPr kumimoji="1" lang="en-US" altLang="ja-JP"/>
          </a:p>
          <a:p>
            <a:r>
              <a:rPr kumimoji="1" lang="ja-JP" altLang="en-US"/>
              <a:t>また、リアルタイムで変換するのでその分余計な描画負荷が上乗せになると思います。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28</a:t>
            </a:fld>
            <a:endParaRPr lang="ja-JP" altLang="en-US" dirty="0"/>
          </a:p>
        </p:txBody>
      </p:sp>
    </p:spTree>
    <p:extLst>
      <p:ext uri="{BB962C8B-B14F-4D97-AF65-F5344CB8AC3E}">
        <p14:creationId xmlns:p14="http://schemas.microsoft.com/office/powerpoint/2010/main" val="2461831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（呼んでいるのは私の周辺だけかも</a:t>
            </a:r>
            <a:r>
              <a:rPr kumimoji="1" lang="en-US" altLang="ja-JP"/>
              <a:t>‥</a:t>
            </a:r>
            <a:r>
              <a:rPr kumimoji="1" lang="ja-JP" altLang="en-US"/>
              <a:t>）</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29</a:t>
            </a:fld>
            <a:endParaRPr lang="ja-JP" altLang="en-US" dirty="0"/>
          </a:p>
        </p:txBody>
      </p:sp>
    </p:spTree>
    <p:extLst>
      <p:ext uri="{BB962C8B-B14F-4D97-AF65-F5344CB8AC3E}">
        <p14:creationId xmlns:p14="http://schemas.microsoft.com/office/powerpoint/2010/main" val="2288065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先ほど挙げた、テクスチャの絵柄を別のテクスチャで歪めた例。</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33</a:t>
            </a:fld>
            <a:endParaRPr lang="ja-JP" altLang="en-US" dirty="0"/>
          </a:p>
        </p:txBody>
      </p:sp>
    </p:spTree>
    <p:extLst>
      <p:ext uri="{BB962C8B-B14F-4D97-AF65-F5344CB8AC3E}">
        <p14:creationId xmlns:p14="http://schemas.microsoft.com/office/powerpoint/2010/main" val="1355202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Time</a:t>
            </a:r>
            <a:r>
              <a:rPr kumimoji="1" lang="ja-JP" altLang="en-US"/>
              <a:t>を掛けてやることで、時間が経つにつれ歪む値が強くなっていきます。</a:t>
            </a:r>
            <a:br>
              <a:rPr kumimoji="1" lang="en-US" altLang="ja-JP"/>
            </a:br>
            <a:r>
              <a:rPr kumimoji="1" lang="ja-JP" altLang="en-US"/>
              <a:t>ただ、歪み過ぎると絵柄が破綻してしまうのでこのままでは使えません。</a:t>
            </a:r>
            <a:endParaRPr kumimoji="1" lang="en-US" altLang="ja-JP"/>
          </a:p>
          <a:p>
            <a:r>
              <a:rPr kumimoji="1" lang="ja-JP" altLang="en-US"/>
              <a:t>そこで、破綻する手前まで歪ませたら歪む前に戻してやる必要があります。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34</a:t>
            </a:fld>
            <a:endParaRPr lang="ja-JP" altLang="en-US" dirty="0"/>
          </a:p>
        </p:txBody>
      </p:sp>
    </p:spTree>
    <p:extLst>
      <p:ext uri="{BB962C8B-B14F-4D97-AF65-F5344CB8AC3E}">
        <p14:creationId xmlns:p14="http://schemas.microsoft.com/office/powerpoint/2010/main" val="32176605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ここでテクスチャの圧縮タイプについて補足しておきたいと思います。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38</a:t>
            </a:fld>
            <a:endParaRPr lang="ja-JP" altLang="en-US" dirty="0"/>
          </a:p>
        </p:txBody>
      </p:sp>
    </p:spTree>
    <p:extLst>
      <p:ext uri="{BB962C8B-B14F-4D97-AF65-F5344CB8AC3E}">
        <p14:creationId xmlns:p14="http://schemas.microsoft.com/office/powerpoint/2010/main" val="3138688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3</a:t>
            </a:fld>
            <a:endParaRPr lang="ja-JP" altLang="en-US" dirty="0"/>
          </a:p>
        </p:txBody>
      </p:sp>
    </p:spTree>
    <p:extLst>
      <p:ext uri="{BB962C8B-B14F-4D97-AF65-F5344CB8AC3E}">
        <p14:creationId xmlns:p14="http://schemas.microsoft.com/office/powerpoint/2010/main" val="783341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UE4</a:t>
            </a:r>
            <a:r>
              <a:rPr kumimoji="1" lang="ja-JP" altLang="en-US"/>
              <a:t>で利用可能な主な圧縮タイプはこちら。</a:t>
            </a:r>
            <a:endParaRPr kumimoji="1" lang="en-US" altLang="ja-JP"/>
          </a:p>
          <a:p>
            <a:r>
              <a:rPr kumimoji="1" lang="en-US" altLang="ja-JP"/>
              <a:t>‥</a:t>
            </a:r>
            <a:r>
              <a:rPr kumimoji="1" lang="ja-JP" altLang="en-US"/>
              <a:t>（順に紹介）</a:t>
            </a:r>
            <a:r>
              <a:rPr kumimoji="1" lang="en-US" altLang="ja-JP"/>
              <a:t>‥</a:t>
            </a:r>
          </a:p>
          <a:p>
            <a:r>
              <a:rPr kumimoji="1" lang="en-US" altLang="ja-JP"/>
              <a:t>VectorDisplacementmap</a:t>
            </a:r>
            <a:r>
              <a:rPr kumimoji="1" lang="ja-JP" altLang="en-US"/>
              <a:t>はいわゆるフルカラーの</a:t>
            </a:r>
            <a:r>
              <a:rPr kumimoji="1" lang="en-US" altLang="ja-JP"/>
              <a:t>4</a:t>
            </a:r>
            <a:r>
              <a:rPr kumimoji="1" lang="ja-JP" altLang="en-US"/>
              <a:t>チャンネルです。</a:t>
            </a:r>
            <a:br>
              <a:rPr kumimoji="1" lang="en-US" altLang="ja-JP"/>
            </a:br>
            <a:r>
              <a:rPr kumimoji="1" lang="ja-JP" altLang="en-US"/>
              <a:t>そのため</a:t>
            </a:r>
            <a:r>
              <a:rPr kumimoji="1" lang="en-US" altLang="ja-JP"/>
              <a:t>1</a:t>
            </a:r>
            <a:r>
              <a:rPr kumimoji="1" lang="ja-JP" altLang="en-US"/>
              <a:t>ピクセル</a:t>
            </a:r>
            <a:r>
              <a:rPr kumimoji="1" lang="en-US" altLang="ja-JP"/>
              <a:t>32bit</a:t>
            </a:r>
            <a:r>
              <a:rPr kumimoji="1" lang="ja-JP" altLang="en-US"/>
              <a:t>となり、非常にデータサイズが大きくなります。</a:t>
            </a:r>
            <a:endParaRPr kumimoji="1" lang="en-US" altLang="ja-JP"/>
          </a:p>
          <a:p>
            <a:r>
              <a:rPr kumimoji="1" lang="ja-JP" altLang="en-US"/>
              <a:t>フローマップは</a:t>
            </a:r>
            <a:r>
              <a:rPr kumimoji="1" lang="en-US" altLang="ja-JP"/>
              <a:t>VectorDisplacementmap</a:t>
            </a:r>
            <a:r>
              <a:rPr kumimoji="1" lang="ja-JP" altLang="en-US"/>
              <a:t>を推奨する記事もありますが、個人的には</a:t>
            </a:r>
            <a:r>
              <a:rPr kumimoji="1" lang="en-US" altLang="ja-JP"/>
              <a:t>Normalmap</a:t>
            </a:r>
            <a:r>
              <a:rPr kumimoji="1" lang="ja-JP" altLang="en-US"/>
              <a:t>や</a:t>
            </a:r>
            <a:r>
              <a:rPr kumimoji="1" lang="en-US" altLang="ja-JP"/>
              <a:t>BC7</a:t>
            </a:r>
            <a:r>
              <a:rPr kumimoji="1" lang="ja-JP" altLang="en-US"/>
              <a:t>で十分ではと思います。</a:t>
            </a:r>
            <a:r>
              <a:rPr kumimoji="1" lang="en-US" altLang="ja-JP"/>
              <a:t>BC1</a:t>
            </a:r>
            <a:r>
              <a:rPr kumimoji="1" lang="ja-JP" altLang="en-US"/>
              <a:t>でさえもゲーム画面で見ると気付かない場合もあると思います。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39</a:t>
            </a:fld>
            <a:endParaRPr lang="ja-JP" altLang="en-US" dirty="0"/>
          </a:p>
        </p:txBody>
      </p:sp>
    </p:spTree>
    <p:extLst>
      <p:ext uri="{BB962C8B-B14F-4D97-AF65-F5344CB8AC3E}">
        <p14:creationId xmlns:p14="http://schemas.microsoft.com/office/powerpoint/2010/main" val="58892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普段よく使用されているのは</a:t>
            </a:r>
            <a:r>
              <a:rPr kumimoji="1" lang="en-US" altLang="ja-JP"/>
              <a:t>Default</a:t>
            </a:r>
            <a:r>
              <a:rPr kumimoji="1" lang="ja-JP" altLang="en-US"/>
              <a:t>じゃないでしょうか。</a:t>
            </a:r>
            <a:endParaRPr kumimoji="1" lang="en-US" altLang="ja-JP"/>
          </a:p>
          <a:p>
            <a:r>
              <a:rPr kumimoji="1" lang="ja-JP" altLang="en-US"/>
              <a:t>アルファチャンネルが無い場合は</a:t>
            </a:r>
            <a:r>
              <a:rPr kumimoji="1" lang="en-US" altLang="ja-JP"/>
              <a:t>1</a:t>
            </a:r>
            <a:r>
              <a:rPr kumimoji="1" lang="ja-JP" altLang="en-US"/>
              <a:t>ピクセル</a:t>
            </a:r>
            <a:r>
              <a:rPr kumimoji="1" lang="en-US" altLang="ja-JP"/>
              <a:t>4bit</a:t>
            </a:r>
            <a:r>
              <a:rPr kumimoji="1" lang="ja-JP" altLang="en-US"/>
              <a:t>、ある場合は</a:t>
            </a:r>
            <a:r>
              <a:rPr kumimoji="1" lang="en-US" altLang="ja-JP"/>
              <a:t>8bit</a:t>
            </a:r>
            <a:r>
              <a:rPr kumimoji="1" lang="ja-JP" altLang="en-US"/>
              <a:t>と倍になります。</a:t>
            </a:r>
            <a:endParaRPr kumimoji="1" lang="en-US" altLang="ja-JP"/>
          </a:p>
          <a:p>
            <a:r>
              <a:rPr kumimoji="1" lang="ja-JP" altLang="en-US"/>
              <a:t>それは、アルファチャンネルは</a:t>
            </a:r>
            <a:r>
              <a:rPr kumimoji="1" lang="en-US" altLang="ja-JP"/>
              <a:t>RGB</a:t>
            </a:r>
            <a:r>
              <a:rPr kumimoji="1" lang="ja-JP" altLang="en-US"/>
              <a:t>よりも綺麗な圧縮がかかるためです。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40</a:t>
            </a:fld>
            <a:endParaRPr lang="ja-JP" altLang="en-US" dirty="0"/>
          </a:p>
        </p:txBody>
      </p:sp>
    </p:spTree>
    <p:extLst>
      <p:ext uri="{BB962C8B-B14F-4D97-AF65-F5344CB8AC3E}">
        <p14:creationId xmlns:p14="http://schemas.microsoft.com/office/powerpoint/2010/main" val="1276553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ノーマルマップで使われる</a:t>
            </a:r>
            <a:r>
              <a:rPr kumimoji="1" lang="en-US" altLang="ja-JP"/>
              <a:t>BC5</a:t>
            </a:r>
            <a:r>
              <a:rPr kumimoji="1" lang="ja-JP" altLang="en-US"/>
              <a:t>は</a:t>
            </a:r>
            <a:r>
              <a:rPr kumimoji="1" lang="en-US" altLang="ja-JP"/>
              <a:t>2</a:t>
            </a:r>
            <a:r>
              <a:rPr kumimoji="1" lang="ja-JP" altLang="en-US"/>
              <a:t>チャンネルしかありませんが、この綺麗な圧縮が使われるため</a:t>
            </a:r>
            <a:r>
              <a:rPr kumimoji="1" lang="en-US" altLang="ja-JP"/>
              <a:t>1</a:t>
            </a:r>
            <a:r>
              <a:rPr kumimoji="1" lang="ja-JP" altLang="en-US"/>
              <a:t>ピクセル</a:t>
            </a:r>
            <a:r>
              <a:rPr kumimoji="1" lang="en-US" altLang="ja-JP"/>
              <a:t>8bit</a:t>
            </a:r>
            <a:r>
              <a:rPr kumimoji="1" lang="ja-JP" altLang="en-US"/>
              <a:t>になります。</a:t>
            </a:r>
            <a:endParaRPr kumimoji="1" lang="en-US" altLang="ja-JP"/>
          </a:p>
          <a:p>
            <a:r>
              <a:rPr kumimoji="1" lang="ja-JP" altLang="en-US"/>
              <a:t>ちなみにインポート前のテクスチャの</a:t>
            </a:r>
            <a:r>
              <a:rPr kumimoji="1" lang="en-US" altLang="ja-JP"/>
              <a:t>B</a:t>
            </a:r>
            <a:r>
              <a:rPr kumimoji="1" lang="ja-JP" altLang="en-US"/>
              <a:t>チャンネルに情報があったとしても、</a:t>
            </a:r>
            <a:r>
              <a:rPr kumimoji="1" lang="en-US" altLang="ja-JP"/>
              <a:t>BC5</a:t>
            </a:r>
            <a:r>
              <a:rPr kumimoji="1" lang="ja-JP" altLang="en-US"/>
              <a:t>に設定すると</a:t>
            </a:r>
            <a:r>
              <a:rPr kumimoji="1" lang="en-US" altLang="ja-JP"/>
              <a:t>B</a:t>
            </a:r>
            <a:r>
              <a:rPr kumimoji="1" lang="ja-JP" altLang="en-US"/>
              <a:t>チャンネルは破棄され、マテリアルで使用時には</a:t>
            </a:r>
            <a:r>
              <a:rPr kumimoji="1" lang="en-US" altLang="ja-JP"/>
              <a:t>R</a:t>
            </a:r>
            <a:r>
              <a:rPr kumimoji="1" lang="ja-JP" altLang="en-US"/>
              <a:t>と</a:t>
            </a:r>
            <a:r>
              <a:rPr kumimoji="1" lang="en-US" altLang="ja-JP"/>
              <a:t>G</a:t>
            </a:r>
            <a:r>
              <a:rPr kumimoji="1" lang="ja-JP" altLang="en-US"/>
              <a:t>チャンネルの値から</a:t>
            </a:r>
            <a:r>
              <a:rPr kumimoji="1" lang="en-US" altLang="ja-JP"/>
              <a:t>B</a:t>
            </a:r>
            <a:r>
              <a:rPr kumimoji="1" lang="ja-JP" altLang="en-US"/>
              <a:t>チャンネルの内容は自動的に生成されます。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41</a:t>
            </a:fld>
            <a:endParaRPr lang="ja-JP" altLang="en-US" dirty="0"/>
          </a:p>
        </p:txBody>
      </p:sp>
    </p:spTree>
    <p:extLst>
      <p:ext uri="{BB962C8B-B14F-4D97-AF65-F5344CB8AC3E}">
        <p14:creationId xmlns:p14="http://schemas.microsoft.com/office/powerpoint/2010/main" val="33600907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さて、サンプルとなるテクスチャを用意しました。</a:t>
            </a:r>
            <a:endParaRPr kumimoji="1" lang="en-US" altLang="ja-JP"/>
          </a:p>
          <a:p>
            <a:r>
              <a:rPr kumimoji="1" lang="en-US" altLang="ja-JP"/>
              <a:t>R</a:t>
            </a:r>
            <a:r>
              <a:rPr kumimoji="1" lang="ja-JP" altLang="en-US"/>
              <a:t>チャンネルに横向き、</a:t>
            </a:r>
            <a:r>
              <a:rPr kumimoji="1" lang="en-US" altLang="ja-JP"/>
              <a:t>G</a:t>
            </a:r>
            <a:r>
              <a:rPr kumimoji="1" lang="ja-JP" altLang="en-US"/>
              <a:t>チャンネルに縦向きのリニアなグラデーションを格納しています。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42</a:t>
            </a:fld>
            <a:endParaRPr lang="ja-JP" altLang="en-US" dirty="0"/>
          </a:p>
        </p:txBody>
      </p:sp>
    </p:spTree>
    <p:extLst>
      <p:ext uri="{BB962C8B-B14F-4D97-AF65-F5344CB8AC3E}">
        <p14:creationId xmlns:p14="http://schemas.microsoft.com/office/powerpoint/2010/main" val="1060451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UE4</a:t>
            </a:r>
            <a:r>
              <a:rPr kumimoji="1" lang="ja-JP" altLang="en-US"/>
              <a:t>にインポートすると自動的に判別されて</a:t>
            </a:r>
            <a:r>
              <a:rPr kumimoji="1" lang="en-US" altLang="ja-JP"/>
              <a:t>BC5</a:t>
            </a:r>
            <a:r>
              <a:rPr kumimoji="1" lang="ja-JP" altLang="en-US"/>
              <a:t>というノーマルマップに適した圧縮タイプに設定されるかと思います。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43</a:t>
            </a:fld>
            <a:endParaRPr lang="ja-JP" altLang="en-US" dirty="0"/>
          </a:p>
        </p:txBody>
      </p:sp>
    </p:spTree>
    <p:extLst>
      <p:ext uri="{BB962C8B-B14F-4D97-AF65-F5344CB8AC3E}">
        <p14:creationId xmlns:p14="http://schemas.microsoft.com/office/powerpoint/2010/main" val="3292985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絵柄を歪ませるテクスチャとして、このノーマルマップに設定したテクスチャを使った場合はこんな構成になります。</a:t>
            </a:r>
            <a:endParaRPr kumimoji="1" lang="en-US" altLang="ja-JP"/>
          </a:p>
          <a:p>
            <a:r>
              <a:rPr kumimoji="1" lang="ja-JP" altLang="en-US"/>
              <a:t>ノーマルマップは色の値が</a:t>
            </a:r>
            <a:r>
              <a:rPr kumimoji="1" lang="en-US" altLang="ja-JP"/>
              <a:t>-1</a:t>
            </a:r>
            <a:r>
              <a:rPr kumimoji="1" lang="ja-JP" altLang="en-US"/>
              <a:t>～</a:t>
            </a:r>
            <a:r>
              <a:rPr kumimoji="1" lang="en-US" altLang="ja-JP"/>
              <a:t>1</a:t>
            </a:r>
            <a:r>
              <a:rPr kumimoji="1" lang="ja-JP" altLang="en-US"/>
              <a:t>の範囲で扱われるので、中央に向かって絵が流れ、結果的に縮小していってる見た目になります。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44</a:t>
            </a:fld>
            <a:endParaRPr lang="ja-JP" altLang="en-US" dirty="0"/>
          </a:p>
        </p:txBody>
      </p:sp>
    </p:spTree>
    <p:extLst>
      <p:ext uri="{BB962C8B-B14F-4D97-AF65-F5344CB8AC3E}">
        <p14:creationId xmlns:p14="http://schemas.microsoft.com/office/powerpoint/2010/main" val="2734229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同じテクスチャを、今度はノーマルマップではなく通常のカラーマップ用の圧縮方式に変えてみます。</a:t>
            </a:r>
            <a:br>
              <a:rPr kumimoji="1" lang="en-US" altLang="ja-JP"/>
            </a:br>
            <a:r>
              <a:rPr kumimoji="1" lang="ja-JP" altLang="en-US"/>
              <a:t>せっかくなので</a:t>
            </a:r>
            <a:r>
              <a:rPr kumimoji="1" lang="en-US" altLang="ja-JP"/>
              <a:t>Default</a:t>
            </a:r>
            <a:r>
              <a:rPr kumimoji="1" lang="ja-JP" altLang="en-US"/>
              <a:t>よりも綺麗な</a:t>
            </a:r>
            <a:r>
              <a:rPr kumimoji="1" lang="en-US" altLang="ja-JP"/>
              <a:t>BC7</a:t>
            </a:r>
            <a:r>
              <a:rPr kumimoji="1" lang="ja-JP" altLang="en-US"/>
              <a:t>にします。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45</a:t>
            </a:fld>
            <a:endParaRPr lang="ja-JP" altLang="en-US" dirty="0"/>
          </a:p>
        </p:txBody>
      </p:sp>
    </p:spTree>
    <p:extLst>
      <p:ext uri="{BB962C8B-B14F-4D97-AF65-F5344CB8AC3E}">
        <p14:creationId xmlns:p14="http://schemas.microsoft.com/office/powerpoint/2010/main" val="218997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Default</a:t>
            </a:r>
            <a:r>
              <a:rPr kumimoji="1" lang="ja-JP" altLang="en-US"/>
              <a:t>と</a:t>
            </a:r>
            <a:r>
              <a:rPr kumimoji="1" lang="en-US" altLang="ja-JP"/>
              <a:t>BC7</a:t>
            </a:r>
            <a:r>
              <a:rPr kumimoji="1" lang="ja-JP" altLang="en-US"/>
              <a:t>の違いも解説しておきたいと思います。</a:t>
            </a:r>
            <a:endParaRPr kumimoji="1" lang="en-US" altLang="ja-JP"/>
          </a:p>
          <a:p>
            <a:r>
              <a:rPr kumimoji="1" lang="ja-JP" altLang="en-US"/>
              <a:t>どちらも同じ</a:t>
            </a:r>
            <a:r>
              <a:rPr kumimoji="1" lang="en-US" altLang="ja-JP"/>
              <a:t>1</a:t>
            </a:r>
            <a:r>
              <a:rPr kumimoji="1" lang="ja-JP" altLang="en-US"/>
              <a:t>ピクセル</a:t>
            </a:r>
            <a:r>
              <a:rPr kumimoji="1" lang="en-US" altLang="ja-JP"/>
              <a:t>8bit</a:t>
            </a:r>
            <a:r>
              <a:rPr kumimoji="1" lang="ja-JP" altLang="en-US"/>
              <a:t>ですが、</a:t>
            </a:r>
            <a:r>
              <a:rPr kumimoji="1" lang="en-US" altLang="ja-JP"/>
              <a:t>BC7</a:t>
            </a:r>
            <a:r>
              <a:rPr kumimoji="1" lang="ja-JP" altLang="en-US"/>
              <a:t>は独自の複雑な圧縮方式によって綺麗な結果になります。</a:t>
            </a:r>
            <a:endParaRPr kumimoji="1" lang="en-US" altLang="ja-JP"/>
          </a:p>
          <a:p>
            <a:r>
              <a:rPr kumimoji="1" lang="ja-JP" altLang="en-US"/>
              <a:t>ただ、</a:t>
            </a:r>
            <a:r>
              <a:rPr kumimoji="1" lang="en-US" altLang="ja-JP"/>
              <a:t>BC7</a:t>
            </a:r>
            <a:r>
              <a:rPr kumimoji="1" lang="ja-JP" altLang="en-US"/>
              <a:t>はアルファチャンネルがあっても無くても</a:t>
            </a:r>
            <a:r>
              <a:rPr kumimoji="1" lang="en-US" altLang="ja-JP"/>
              <a:t>1</a:t>
            </a:r>
            <a:r>
              <a:rPr kumimoji="1" lang="ja-JP" altLang="en-US"/>
              <a:t>ピクセル</a:t>
            </a:r>
            <a:r>
              <a:rPr kumimoji="1" lang="en-US" altLang="ja-JP"/>
              <a:t>8bit</a:t>
            </a:r>
            <a:r>
              <a:rPr kumimoji="1" lang="ja-JP" altLang="en-US"/>
              <a:t>です。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46</a:t>
            </a:fld>
            <a:endParaRPr lang="ja-JP" altLang="en-US" dirty="0"/>
          </a:p>
        </p:txBody>
      </p:sp>
    </p:spTree>
    <p:extLst>
      <p:ext uri="{BB962C8B-B14F-4D97-AF65-F5344CB8AC3E}">
        <p14:creationId xmlns:p14="http://schemas.microsoft.com/office/powerpoint/2010/main" val="30965507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Default</a:t>
            </a:r>
            <a:r>
              <a:rPr kumimoji="1" lang="ja-JP" altLang="en-US"/>
              <a:t>や</a:t>
            </a:r>
            <a:r>
              <a:rPr kumimoji="1" lang="en-US" altLang="ja-JP"/>
              <a:t>BC7</a:t>
            </a:r>
            <a:r>
              <a:rPr kumimoji="1" lang="ja-JP" altLang="en-US"/>
              <a:t>を使用した場合、色の値は通常通り</a:t>
            </a:r>
            <a:r>
              <a:rPr kumimoji="1" lang="en-US" altLang="ja-JP"/>
              <a:t>0</a:t>
            </a:r>
            <a:r>
              <a:rPr kumimoji="1" lang="ja-JP" altLang="en-US"/>
              <a:t>～</a:t>
            </a:r>
            <a:r>
              <a:rPr kumimoji="1" lang="en-US" altLang="ja-JP"/>
              <a:t>1</a:t>
            </a:r>
            <a:r>
              <a:rPr kumimoji="1" lang="ja-JP" altLang="en-US"/>
              <a:t>の範囲になるので、左上に縮小していく結果になりました。</a:t>
            </a:r>
            <a:br>
              <a:rPr kumimoji="1" lang="en-US" altLang="ja-JP"/>
            </a:br>
            <a:r>
              <a:rPr kumimoji="1" lang="ja-JP" altLang="en-US"/>
              <a:t>これがノーマルマップとの違いです。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47</a:t>
            </a:fld>
            <a:endParaRPr lang="ja-JP" altLang="en-US" dirty="0"/>
          </a:p>
        </p:txBody>
      </p:sp>
    </p:spTree>
    <p:extLst>
      <p:ext uri="{BB962C8B-B14F-4D97-AF65-F5344CB8AC3E}">
        <p14:creationId xmlns:p14="http://schemas.microsoft.com/office/powerpoint/2010/main" val="6970660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なので</a:t>
            </a:r>
            <a:r>
              <a:rPr kumimoji="1" lang="en-US" altLang="ja-JP"/>
              <a:t>0.5</a:t>
            </a:r>
            <a:r>
              <a:rPr kumimoji="1" lang="ja-JP" altLang="en-US"/>
              <a:t>引いて</a:t>
            </a:r>
            <a:r>
              <a:rPr kumimoji="1" lang="en-US" altLang="ja-JP"/>
              <a:t>2</a:t>
            </a:r>
            <a:r>
              <a:rPr kumimoji="1" lang="ja-JP" altLang="en-US"/>
              <a:t>倍することで、</a:t>
            </a:r>
            <a:r>
              <a:rPr kumimoji="1" lang="en-US" altLang="ja-JP"/>
              <a:t>-1</a:t>
            </a:r>
            <a:r>
              <a:rPr kumimoji="1" lang="ja-JP" altLang="en-US"/>
              <a:t>～</a:t>
            </a:r>
            <a:r>
              <a:rPr kumimoji="1" lang="en-US" altLang="ja-JP"/>
              <a:t>1</a:t>
            </a:r>
            <a:r>
              <a:rPr kumimoji="1" lang="ja-JP" altLang="en-US"/>
              <a:t>の範囲に補正してあげます。</a:t>
            </a:r>
            <a:br>
              <a:rPr kumimoji="1" lang="en-US" altLang="ja-JP"/>
            </a:br>
            <a:r>
              <a:rPr kumimoji="1" lang="ja-JP" altLang="en-US"/>
              <a:t>そうするとノーマルマップを使った時と同じく中央に縮小する結果になりました。</a:t>
            </a:r>
            <a:endParaRPr kumimoji="1" lang="en-US" altLang="ja-JP"/>
          </a:p>
          <a:p>
            <a:r>
              <a:rPr kumimoji="1" lang="ja-JP" altLang="en-US"/>
              <a:t>（ノーマルマップより絵柄の縮小結果が汚いですが、ノーマルマップのミップマップの方が綺麗なのでそのため？）</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48</a:t>
            </a:fld>
            <a:endParaRPr lang="ja-JP" altLang="en-US" dirty="0"/>
          </a:p>
        </p:txBody>
      </p:sp>
    </p:spTree>
    <p:extLst>
      <p:ext uri="{BB962C8B-B14F-4D97-AF65-F5344CB8AC3E}">
        <p14:creationId xmlns:p14="http://schemas.microsoft.com/office/powerpoint/2010/main" val="3742407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a:t>
            </a:fld>
            <a:endParaRPr lang="ja-JP" altLang="en-US" dirty="0"/>
          </a:p>
        </p:txBody>
      </p:sp>
    </p:spTree>
    <p:extLst>
      <p:ext uri="{BB962C8B-B14F-4D97-AF65-F5344CB8AC3E}">
        <p14:creationId xmlns:p14="http://schemas.microsoft.com/office/powerpoint/2010/main" val="26594948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49</a:t>
            </a:fld>
            <a:endParaRPr lang="ja-JP" altLang="en-US" dirty="0"/>
          </a:p>
        </p:txBody>
      </p:sp>
    </p:spTree>
    <p:extLst>
      <p:ext uri="{BB962C8B-B14F-4D97-AF65-F5344CB8AC3E}">
        <p14:creationId xmlns:p14="http://schemas.microsoft.com/office/powerpoint/2010/main" val="15052736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それから、</a:t>
            </a:r>
            <a:r>
              <a:rPr kumimoji="1" lang="en-US" altLang="ja-JP"/>
              <a:t>2</a:t>
            </a:r>
            <a:r>
              <a:rPr kumimoji="1" lang="ja-JP" altLang="en-US"/>
              <a:t>チャンネルのノーマルマップでは無く、</a:t>
            </a:r>
            <a:r>
              <a:rPr kumimoji="1" lang="en-US" altLang="ja-JP"/>
              <a:t>4</a:t>
            </a:r>
            <a:r>
              <a:rPr kumimoji="1" lang="ja-JP" altLang="en-US"/>
              <a:t>チャンネルのテクスチャにする利点がひとつあります。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50</a:t>
            </a:fld>
            <a:endParaRPr lang="ja-JP" altLang="en-US" dirty="0"/>
          </a:p>
        </p:txBody>
      </p:sp>
    </p:spTree>
    <p:extLst>
      <p:ext uri="{BB962C8B-B14F-4D97-AF65-F5344CB8AC3E}">
        <p14:creationId xmlns:p14="http://schemas.microsoft.com/office/powerpoint/2010/main" val="3723299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51</a:t>
            </a:fld>
            <a:endParaRPr lang="ja-JP" altLang="en-US" dirty="0"/>
          </a:p>
        </p:txBody>
      </p:sp>
    </p:spTree>
    <p:extLst>
      <p:ext uri="{BB962C8B-B14F-4D97-AF65-F5344CB8AC3E}">
        <p14:creationId xmlns:p14="http://schemas.microsoft.com/office/powerpoint/2010/main" val="35773768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余分なノード構成の追加、余分なテクスチャフェッチ、作業フローの煩雑化、そしてテクスチャにそれぞれどんな絵柄が格納されているかサムネイルから分かり辛いといったデメリットがあり、運用自体が難しいかも知れません。</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52</a:t>
            </a:fld>
            <a:endParaRPr lang="ja-JP" altLang="en-US" dirty="0"/>
          </a:p>
        </p:txBody>
      </p:sp>
    </p:spTree>
    <p:extLst>
      <p:ext uri="{BB962C8B-B14F-4D97-AF65-F5344CB8AC3E}">
        <p14:creationId xmlns:p14="http://schemas.microsoft.com/office/powerpoint/2010/main" val="8771986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54</a:t>
            </a:fld>
            <a:endParaRPr lang="ja-JP" altLang="en-US" dirty="0"/>
          </a:p>
        </p:txBody>
      </p:sp>
    </p:spTree>
    <p:extLst>
      <p:ext uri="{BB962C8B-B14F-4D97-AF65-F5344CB8AC3E}">
        <p14:creationId xmlns:p14="http://schemas.microsoft.com/office/powerpoint/2010/main" val="2499087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55</a:t>
            </a:fld>
            <a:endParaRPr lang="ja-JP" altLang="en-US" dirty="0"/>
          </a:p>
        </p:txBody>
      </p:sp>
    </p:spTree>
    <p:extLst>
      <p:ext uri="{BB962C8B-B14F-4D97-AF65-F5344CB8AC3E}">
        <p14:creationId xmlns:p14="http://schemas.microsoft.com/office/powerpoint/2010/main" val="21946511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56</a:t>
            </a:fld>
            <a:endParaRPr lang="ja-JP" altLang="en-US" dirty="0"/>
          </a:p>
        </p:txBody>
      </p:sp>
    </p:spTree>
    <p:extLst>
      <p:ext uri="{BB962C8B-B14F-4D97-AF65-F5344CB8AC3E}">
        <p14:creationId xmlns:p14="http://schemas.microsoft.com/office/powerpoint/2010/main" val="13434508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57</a:t>
            </a:fld>
            <a:endParaRPr lang="ja-JP" altLang="en-US" dirty="0"/>
          </a:p>
        </p:txBody>
      </p:sp>
    </p:spTree>
    <p:extLst>
      <p:ext uri="{BB962C8B-B14F-4D97-AF65-F5344CB8AC3E}">
        <p14:creationId xmlns:p14="http://schemas.microsoft.com/office/powerpoint/2010/main" val="9617708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58</a:t>
            </a:fld>
            <a:endParaRPr lang="ja-JP" altLang="en-US" dirty="0"/>
          </a:p>
        </p:txBody>
      </p:sp>
    </p:spTree>
    <p:extLst>
      <p:ext uri="{BB962C8B-B14F-4D97-AF65-F5344CB8AC3E}">
        <p14:creationId xmlns:p14="http://schemas.microsoft.com/office/powerpoint/2010/main" val="40720722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59</a:t>
            </a:fld>
            <a:endParaRPr lang="ja-JP" altLang="en-US" dirty="0"/>
          </a:p>
        </p:txBody>
      </p:sp>
    </p:spTree>
    <p:extLst>
      <p:ext uri="{BB962C8B-B14F-4D97-AF65-F5344CB8AC3E}">
        <p14:creationId xmlns:p14="http://schemas.microsoft.com/office/powerpoint/2010/main" val="4021910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5</a:t>
            </a:fld>
            <a:endParaRPr lang="ja-JP" altLang="en-US" dirty="0"/>
          </a:p>
        </p:txBody>
      </p:sp>
    </p:spTree>
    <p:extLst>
      <p:ext uri="{BB962C8B-B14F-4D97-AF65-F5344CB8AC3E}">
        <p14:creationId xmlns:p14="http://schemas.microsoft.com/office/powerpoint/2010/main" val="39347900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60</a:t>
            </a:fld>
            <a:endParaRPr lang="ja-JP" altLang="en-US" dirty="0"/>
          </a:p>
        </p:txBody>
      </p:sp>
    </p:spTree>
    <p:extLst>
      <p:ext uri="{BB962C8B-B14F-4D97-AF65-F5344CB8AC3E}">
        <p14:creationId xmlns:p14="http://schemas.microsoft.com/office/powerpoint/2010/main" val="3226880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61</a:t>
            </a:fld>
            <a:endParaRPr lang="ja-JP" altLang="en-US" dirty="0"/>
          </a:p>
        </p:txBody>
      </p:sp>
    </p:spTree>
    <p:extLst>
      <p:ext uri="{BB962C8B-B14F-4D97-AF65-F5344CB8AC3E}">
        <p14:creationId xmlns:p14="http://schemas.microsoft.com/office/powerpoint/2010/main" val="1019006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62</a:t>
            </a:fld>
            <a:endParaRPr lang="ja-JP" altLang="en-US" dirty="0"/>
          </a:p>
        </p:txBody>
      </p:sp>
    </p:spTree>
    <p:extLst>
      <p:ext uri="{BB962C8B-B14F-4D97-AF65-F5344CB8AC3E}">
        <p14:creationId xmlns:p14="http://schemas.microsoft.com/office/powerpoint/2010/main" val="3326749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63</a:t>
            </a:fld>
            <a:endParaRPr lang="ja-JP" altLang="en-US" dirty="0"/>
          </a:p>
        </p:txBody>
      </p:sp>
    </p:spTree>
    <p:extLst>
      <p:ext uri="{BB962C8B-B14F-4D97-AF65-F5344CB8AC3E}">
        <p14:creationId xmlns:p14="http://schemas.microsoft.com/office/powerpoint/2010/main" val="1096810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64</a:t>
            </a:fld>
            <a:endParaRPr lang="ja-JP" altLang="en-US" dirty="0"/>
          </a:p>
        </p:txBody>
      </p:sp>
    </p:spTree>
    <p:extLst>
      <p:ext uri="{BB962C8B-B14F-4D97-AF65-F5344CB8AC3E}">
        <p14:creationId xmlns:p14="http://schemas.microsoft.com/office/powerpoint/2010/main" val="3885517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65</a:t>
            </a:fld>
            <a:endParaRPr lang="ja-JP" altLang="en-US" dirty="0"/>
          </a:p>
        </p:txBody>
      </p:sp>
    </p:spTree>
    <p:extLst>
      <p:ext uri="{BB962C8B-B14F-4D97-AF65-F5344CB8AC3E}">
        <p14:creationId xmlns:p14="http://schemas.microsoft.com/office/powerpoint/2010/main" val="33652491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66</a:t>
            </a:fld>
            <a:endParaRPr lang="ja-JP" altLang="en-US" dirty="0"/>
          </a:p>
        </p:txBody>
      </p:sp>
    </p:spTree>
    <p:extLst>
      <p:ext uri="{BB962C8B-B14F-4D97-AF65-F5344CB8AC3E}">
        <p14:creationId xmlns:p14="http://schemas.microsoft.com/office/powerpoint/2010/main" val="114896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67</a:t>
            </a:fld>
            <a:endParaRPr lang="ja-JP" altLang="en-US" dirty="0"/>
          </a:p>
        </p:txBody>
      </p:sp>
    </p:spTree>
    <p:extLst>
      <p:ext uri="{BB962C8B-B14F-4D97-AF65-F5344CB8AC3E}">
        <p14:creationId xmlns:p14="http://schemas.microsoft.com/office/powerpoint/2010/main" val="31918105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68</a:t>
            </a:fld>
            <a:endParaRPr lang="ja-JP" altLang="en-US" dirty="0"/>
          </a:p>
        </p:txBody>
      </p:sp>
    </p:spTree>
    <p:extLst>
      <p:ext uri="{BB962C8B-B14F-4D97-AF65-F5344CB8AC3E}">
        <p14:creationId xmlns:p14="http://schemas.microsoft.com/office/powerpoint/2010/main" val="23524226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「数式」で検索すると色々出てくると思います。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69</a:t>
            </a:fld>
            <a:endParaRPr lang="ja-JP" altLang="en-US" dirty="0"/>
          </a:p>
        </p:txBody>
      </p:sp>
    </p:spTree>
    <p:extLst>
      <p:ext uri="{BB962C8B-B14F-4D97-AF65-F5344CB8AC3E}">
        <p14:creationId xmlns:p14="http://schemas.microsoft.com/office/powerpoint/2010/main" val="3530919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この表現を行うためのテクスチャ自体をフローマップと呼んだり、この表現そのものをフローマップと呼んだりしているようです。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a:t>
            </a:fld>
            <a:endParaRPr lang="ja-JP" altLang="en-US" dirty="0"/>
          </a:p>
        </p:txBody>
      </p:sp>
    </p:spTree>
    <p:extLst>
      <p:ext uri="{BB962C8B-B14F-4D97-AF65-F5344CB8AC3E}">
        <p14:creationId xmlns:p14="http://schemas.microsoft.com/office/powerpoint/2010/main" val="17959501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70</a:t>
            </a:fld>
            <a:endParaRPr lang="ja-JP" altLang="en-US" dirty="0"/>
          </a:p>
        </p:txBody>
      </p:sp>
    </p:spTree>
    <p:extLst>
      <p:ext uri="{BB962C8B-B14F-4D97-AF65-F5344CB8AC3E}">
        <p14:creationId xmlns:p14="http://schemas.microsoft.com/office/powerpoint/2010/main" val="33750369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71</a:t>
            </a:fld>
            <a:endParaRPr lang="ja-JP" altLang="en-US" dirty="0"/>
          </a:p>
        </p:txBody>
      </p:sp>
    </p:spTree>
    <p:extLst>
      <p:ext uri="{BB962C8B-B14F-4D97-AF65-F5344CB8AC3E}">
        <p14:creationId xmlns:p14="http://schemas.microsoft.com/office/powerpoint/2010/main" val="23711690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UE4</a:t>
            </a:r>
            <a:r>
              <a:rPr kumimoji="1" lang="ja-JP" altLang="en-US"/>
              <a:t>標準でフローマップのマテリアル関数も用意されていますが、不要な構成も含まれていたりするので、プロジェクトで正式に利用する場合は必要に応じた最小限の構成を自作することをおすすめします。</a:t>
            </a:r>
            <a:endParaRPr kumimoji="1" lang="en-US" altLang="ja-JP"/>
          </a:p>
          <a:p>
            <a:r>
              <a:rPr kumimoji="1" lang="ja-JP" altLang="en-US"/>
              <a:t>自作する方が勉強にもなります。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72</a:t>
            </a:fld>
            <a:endParaRPr lang="ja-JP" altLang="en-US" dirty="0"/>
          </a:p>
        </p:txBody>
      </p:sp>
    </p:spTree>
    <p:extLst>
      <p:ext uri="{BB962C8B-B14F-4D97-AF65-F5344CB8AC3E}">
        <p14:creationId xmlns:p14="http://schemas.microsoft.com/office/powerpoint/2010/main" val="42259978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（この時点で</a:t>
            </a:r>
            <a:r>
              <a:rPr kumimoji="1" lang="en-US" altLang="ja-JP"/>
              <a:t>25</a:t>
            </a:r>
            <a:r>
              <a:rPr kumimoji="1" lang="ja-JP" altLang="en-US"/>
              <a:t>分が目標）</a:t>
            </a:r>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73</a:t>
            </a:fld>
            <a:endParaRPr lang="ja-JP" altLang="en-US" dirty="0"/>
          </a:p>
        </p:txBody>
      </p:sp>
    </p:spTree>
    <p:extLst>
      <p:ext uri="{BB962C8B-B14F-4D97-AF65-F5344CB8AC3E}">
        <p14:creationId xmlns:p14="http://schemas.microsoft.com/office/powerpoint/2010/main" val="19159360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マテリアルの解説をしておいて身も蓋もない話ですが、フローマップで課題になるのはマテリアルよりも、テクスチャをどう作るかだったり、フローマップでどんな表現が可能になるのか</a:t>
            </a:r>
            <a:r>
              <a:rPr kumimoji="1" lang="ja-JP" altLang="en-US" dirty="0" err="1"/>
              <a:t>だっ</a:t>
            </a:r>
            <a:r>
              <a:rPr kumimoji="1" lang="ja-JP" altLang="en-US" dirty="0"/>
              <a:t>たりします。</a:t>
            </a:r>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74</a:t>
            </a:fld>
            <a:endParaRPr lang="ja-JP" altLang="en-US" dirty="0"/>
          </a:p>
        </p:txBody>
      </p:sp>
    </p:spTree>
    <p:extLst>
      <p:ext uri="{BB962C8B-B14F-4D97-AF65-F5344CB8AC3E}">
        <p14:creationId xmlns:p14="http://schemas.microsoft.com/office/powerpoint/2010/main" val="6161395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こちらのスライド内で</a:t>
            </a:r>
            <a:r>
              <a:rPr kumimoji="1" lang="ja-JP" altLang="en-US"/>
              <a:t>、フローマップを何のツールで作るかについてちょっとだけまとまって</a:t>
            </a:r>
            <a:r>
              <a:rPr kumimoji="1" lang="ja-JP" altLang="en-US" dirty="0"/>
              <a:t>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75</a:t>
            </a:fld>
            <a:endParaRPr lang="ja-JP" altLang="en-US" dirty="0"/>
          </a:p>
        </p:txBody>
      </p:sp>
    </p:spTree>
    <p:extLst>
      <p:ext uri="{BB962C8B-B14F-4D97-AF65-F5344CB8AC3E}">
        <p14:creationId xmlns:p14="http://schemas.microsoft.com/office/powerpoint/2010/main" val="24451794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ここ最近、感じるのは、</a:t>
            </a:r>
            <a:r>
              <a:rPr kumimoji="1" lang="en-US" altLang="ja-JP" dirty="0"/>
              <a:t>Substance Designer</a:t>
            </a:r>
            <a:r>
              <a:rPr kumimoji="1" lang="ja-JP" altLang="en-US" dirty="0"/>
              <a:t>や</a:t>
            </a:r>
            <a:r>
              <a:rPr kumimoji="1" lang="en-US" altLang="ja-JP" dirty="0"/>
              <a:t>Houdini</a:t>
            </a:r>
            <a:r>
              <a:rPr kumimoji="1" lang="ja-JP" altLang="en-US" dirty="0"/>
              <a:t>を使った</a:t>
            </a:r>
            <a:r>
              <a:rPr kumimoji="1" lang="ja-JP" altLang="en-US"/>
              <a:t>事例がどんどん増えて</a:t>
            </a:r>
            <a:r>
              <a:rPr kumimoji="1" lang="ja-JP" altLang="en-US" dirty="0"/>
              <a:t>いきそうだという点です。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76</a:t>
            </a:fld>
            <a:endParaRPr lang="ja-JP" altLang="en-US" dirty="0"/>
          </a:p>
        </p:txBody>
      </p:sp>
    </p:spTree>
    <p:extLst>
      <p:ext uri="{BB962C8B-B14F-4D97-AF65-F5344CB8AC3E}">
        <p14:creationId xmlns:p14="http://schemas.microsoft.com/office/powerpoint/2010/main" val="183254088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Uncharted4</a:t>
            </a:r>
            <a:r>
              <a:rPr kumimoji="1" lang="ja-JP" altLang="en-US" dirty="0"/>
              <a:t>の川で</a:t>
            </a:r>
            <a:r>
              <a:rPr kumimoji="1" lang="en-US" altLang="ja-JP" dirty="0"/>
              <a:t>Houdini</a:t>
            </a:r>
            <a:r>
              <a:rPr kumimoji="1" lang="ja-JP" altLang="en-US" dirty="0"/>
              <a:t>を使ってフローマップを作成した例が紹介されています。</a:t>
            </a:r>
            <a:endParaRPr kumimoji="1" lang="en-US" altLang="ja-JP" dirty="0"/>
          </a:p>
          <a:p>
            <a:r>
              <a:rPr kumimoji="1" lang="ja-JP" altLang="en-US"/>
              <a:t>記事</a:t>
            </a:r>
            <a:r>
              <a:rPr kumimoji="1" lang="ja-JP" altLang="en-US" dirty="0"/>
              <a:t>自体はかなり前からありましたが、</a:t>
            </a:r>
            <a:r>
              <a:rPr kumimoji="1" lang="ja-JP" altLang="en-US"/>
              <a:t>後に日本語</a:t>
            </a:r>
            <a:r>
              <a:rPr kumimoji="1" lang="ja-JP" altLang="en-US" dirty="0"/>
              <a:t>に訳されて掲載されました。</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77</a:t>
            </a:fld>
            <a:endParaRPr lang="ja-JP" altLang="en-US" dirty="0"/>
          </a:p>
        </p:txBody>
      </p:sp>
    </p:spTree>
    <p:extLst>
      <p:ext uri="{BB962C8B-B14F-4D97-AF65-F5344CB8AC3E}">
        <p14:creationId xmlns:p14="http://schemas.microsoft.com/office/powerpoint/2010/main" val="3897746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Substance Designer</a:t>
            </a:r>
            <a:r>
              <a:rPr kumimoji="1" lang="ja-JP" altLang="en-US"/>
              <a:t>の</a:t>
            </a:r>
            <a:r>
              <a:rPr kumimoji="1" lang="en-US" altLang="ja-JP"/>
              <a:t>Pixel Processor</a:t>
            </a:r>
            <a:r>
              <a:rPr kumimoji="1" lang="ja-JP" altLang="en-US"/>
              <a:t>を使ってフローマップを生成する</a:t>
            </a:r>
            <a:r>
              <a:rPr kumimoji="1" lang="en-US" altLang="ja-JP"/>
              <a:t>TIPS</a:t>
            </a:r>
            <a:r>
              <a:rPr kumimoji="1" lang="ja-JP" altLang="en-US"/>
              <a:t>の解説記事もあります。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78</a:t>
            </a:fld>
            <a:endParaRPr lang="ja-JP" altLang="en-US" dirty="0"/>
          </a:p>
        </p:txBody>
      </p:sp>
    </p:spTree>
    <p:extLst>
      <p:ext uri="{BB962C8B-B14F-4D97-AF65-F5344CB8AC3E}">
        <p14:creationId xmlns:p14="http://schemas.microsoft.com/office/powerpoint/2010/main" val="41169855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Substance Designer</a:t>
            </a:r>
            <a:r>
              <a:rPr kumimoji="1" lang="ja-JP" altLang="en-US"/>
              <a:t>のエフエックスマップを使って、ベクトルの流れを矢印画像を使って可視化する方法が解説されています。</a:t>
            </a:r>
            <a:br>
              <a:rPr kumimoji="1" lang="en-US" altLang="ja-JP"/>
            </a:br>
            <a:r>
              <a:rPr kumimoji="1" lang="ja-JP" altLang="en-US"/>
              <a:t>私はこちらはまだ試してません。紹介だけ。</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79</a:t>
            </a:fld>
            <a:endParaRPr lang="ja-JP" altLang="en-US" dirty="0"/>
          </a:p>
        </p:txBody>
      </p:sp>
    </p:spTree>
    <p:extLst>
      <p:ext uri="{BB962C8B-B14F-4D97-AF65-F5344CB8AC3E}">
        <p14:creationId xmlns:p14="http://schemas.microsoft.com/office/powerpoint/2010/main" val="1700402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a:t>
            </a:fld>
            <a:endParaRPr lang="ja-JP" altLang="en-US" dirty="0"/>
          </a:p>
        </p:txBody>
      </p:sp>
    </p:spTree>
    <p:extLst>
      <p:ext uri="{BB962C8B-B14F-4D97-AF65-F5344CB8AC3E}">
        <p14:creationId xmlns:p14="http://schemas.microsoft.com/office/powerpoint/2010/main" val="19614201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ずしさんが</a:t>
            </a:r>
            <a:r>
              <a:rPr kumimoji="1" lang="en-US" altLang="ja-JP"/>
              <a:t>Houdini</a:t>
            </a:r>
            <a:r>
              <a:rPr kumimoji="1" lang="ja-JP" altLang="en-US"/>
              <a:t>のビューポート上でモデル表現をなぞるとフローマップを生成できて、かつそれをプレビューできるように</a:t>
            </a:r>
            <a:r>
              <a:rPr kumimoji="1" lang="en-US" altLang="ja-JP"/>
              <a:t>GLSL</a:t>
            </a:r>
            <a:r>
              <a:rPr kumimoji="1" lang="ja-JP" altLang="en-US"/>
              <a:t>を書くというのを試されています。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80</a:t>
            </a:fld>
            <a:endParaRPr lang="ja-JP" altLang="en-US" dirty="0"/>
          </a:p>
        </p:txBody>
      </p:sp>
    </p:spTree>
    <p:extLst>
      <p:ext uri="{BB962C8B-B14F-4D97-AF65-F5344CB8AC3E}">
        <p14:creationId xmlns:p14="http://schemas.microsoft.com/office/powerpoint/2010/main" val="20309221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a:solidFill>
                  <a:schemeClr val="tx1"/>
                </a:solidFill>
                <a:effectLst/>
                <a:latin typeface="+mn-lt"/>
                <a:ea typeface="+mn-ea"/>
                <a:cs typeface="+mn-cs"/>
              </a:rPr>
              <a:t>フリーのペイントツール「</a:t>
            </a:r>
            <a:r>
              <a:rPr kumimoji="1" lang="en-US" altLang="ja-JP"/>
              <a:t>Krita</a:t>
            </a:r>
            <a:r>
              <a:rPr kumimoji="1" lang="ja-JP" altLang="en-US"/>
              <a:t>」でフローマップを描く記事が上がっていたり</a:t>
            </a:r>
            <a:r>
              <a:rPr kumimoji="1" lang="en-US" altLang="ja-JP"/>
              <a:t>‥</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81</a:t>
            </a:fld>
            <a:endParaRPr lang="ja-JP" altLang="en-US" dirty="0"/>
          </a:p>
        </p:txBody>
      </p:sp>
    </p:spTree>
    <p:extLst>
      <p:ext uri="{BB962C8B-B14F-4D97-AF65-F5344CB8AC3E}">
        <p14:creationId xmlns:p14="http://schemas.microsoft.com/office/powerpoint/2010/main" val="39288785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フローマップ自体を連番アニメで使っているケースも探すとちょこちょこ見つかります。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82</a:t>
            </a:fld>
            <a:endParaRPr lang="ja-JP" altLang="en-US" dirty="0"/>
          </a:p>
        </p:txBody>
      </p:sp>
    </p:spTree>
    <p:extLst>
      <p:ext uri="{BB962C8B-B14F-4D97-AF65-F5344CB8AC3E}">
        <p14:creationId xmlns:p14="http://schemas.microsoft.com/office/powerpoint/2010/main" val="7708969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エフェクトの作例がちょこちょこツイートされています。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84</a:t>
            </a:fld>
            <a:endParaRPr lang="ja-JP" altLang="en-US" dirty="0"/>
          </a:p>
        </p:txBody>
      </p:sp>
    </p:spTree>
    <p:extLst>
      <p:ext uri="{BB962C8B-B14F-4D97-AF65-F5344CB8AC3E}">
        <p14:creationId xmlns:p14="http://schemas.microsoft.com/office/powerpoint/2010/main" val="103856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Discord</a:t>
            </a:r>
            <a:r>
              <a:rPr kumimoji="1" lang="ja-JP" altLang="en-US"/>
              <a:t>を使った国内のエフェクトのコミュニティ「エフェクト交流所」は</a:t>
            </a:r>
            <a:r>
              <a:rPr kumimoji="1" lang="en-US" altLang="ja-JP"/>
              <a:t>moyasi</a:t>
            </a:r>
            <a:r>
              <a:rPr kumimoji="1" lang="ja-JP" altLang="en-US"/>
              <a:t>さんの</a:t>
            </a:r>
            <a:r>
              <a:rPr kumimoji="1" lang="en-US" altLang="ja-JP"/>
              <a:t>twitter</a:t>
            </a:r>
            <a:r>
              <a:rPr kumimoji="1" lang="ja-JP" altLang="en-US"/>
              <a:t>プロフィールまたはスライド内のリンクが招待リンクになっています（</a:t>
            </a:r>
            <a:r>
              <a:rPr kumimoji="1" lang="en-US" altLang="ja-JP"/>
              <a:t>moyasi</a:t>
            </a:r>
            <a:r>
              <a:rPr kumimoji="1" lang="ja-JP" altLang="en-US"/>
              <a:t>さんに承諾を得て掲載しています）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85</a:t>
            </a:fld>
            <a:endParaRPr lang="ja-JP" altLang="en-US" dirty="0"/>
          </a:p>
        </p:txBody>
      </p:sp>
    </p:spTree>
    <p:extLst>
      <p:ext uri="{BB962C8B-B14F-4D97-AF65-F5344CB8AC3E}">
        <p14:creationId xmlns:p14="http://schemas.microsoft.com/office/powerpoint/2010/main" val="22768512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86</a:t>
            </a:fld>
            <a:endParaRPr lang="ja-JP" altLang="en-US" dirty="0"/>
          </a:p>
        </p:txBody>
      </p:sp>
    </p:spTree>
    <p:extLst>
      <p:ext uri="{BB962C8B-B14F-4D97-AF65-F5344CB8AC3E}">
        <p14:creationId xmlns:p14="http://schemas.microsoft.com/office/powerpoint/2010/main" val="31567699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こちらのお二人のツイートに注目しています。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87</a:t>
            </a:fld>
            <a:endParaRPr lang="ja-JP" altLang="en-US" dirty="0"/>
          </a:p>
        </p:txBody>
      </p:sp>
    </p:spTree>
    <p:extLst>
      <p:ext uri="{BB962C8B-B14F-4D97-AF65-F5344CB8AC3E}">
        <p14:creationId xmlns:p14="http://schemas.microsoft.com/office/powerpoint/2010/main" val="3640019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88</a:t>
            </a:fld>
            <a:endParaRPr lang="ja-JP" altLang="en-US" dirty="0"/>
          </a:p>
        </p:txBody>
      </p:sp>
    </p:spTree>
    <p:extLst>
      <p:ext uri="{BB962C8B-B14F-4D97-AF65-F5344CB8AC3E}">
        <p14:creationId xmlns:p14="http://schemas.microsoft.com/office/powerpoint/2010/main" val="294513263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89</a:t>
            </a:fld>
            <a:endParaRPr lang="ja-JP" altLang="en-US" dirty="0"/>
          </a:p>
        </p:txBody>
      </p:sp>
    </p:spTree>
    <p:extLst>
      <p:ext uri="{BB962C8B-B14F-4D97-AF65-F5344CB8AC3E}">
        <p14:creationId xmlns:p14="http://schemas.microsoft.com/office/powerpoint/2010/main" val="24015141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90</a:t>
            </a:fld>
            <a:endParaRPr lang="ja-JP" altLang="en-US" dirty="0"/>
          </a:p>
        </p:txBody>
      </p:sp>
    </p:spTree>
    <p:extLst>
      <p:ext uri="{BB962C8B-B14F-4D97-AF65-F5344CB8AC3E}">
        <p14:creationId xmlns:p14="http://schemas.microsoft.com/office/powerpoint/2010/main" val="15240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先ほどお見せしたフローマップのテクスチャですが、流れる方向と強さを</a:t>
            </a:r>
            <a:r>
              <a:rPr kumimoji="1" lang="en-US" altLang="ja-JP"/>
              <a:t>‥</a:t>
            </a:r>
            <a:r>
              <a:rPr kumimoji="1" lang="ja-JP" altLang="en-US"/>
              <a:t>つまりベクトルの情報をテクスチャにベイクしたものになります。</a:t>
            </a:r>
            <a:endParaRPr kumimoji="1" lang="en-US" altLang="ja-JP"/>
          </a:p>
          <a:p>
            <a:r>
              <a:rPr kumimoji="1" lang="en-US" altLang="ja-JP"/>
              <a:t>UV</a:t>
            </a:r>
            <a:r>
              <a:rPr kumimoji="1" lang="ja-JP" altLang="en-US"/>
              <a:t>に変化を与えるためのテクスチャなので、</a:t>
            </a:r>
            <a:r>
              <a:rPr kumimoji="1" lang="en-US" altLang="ja-JP"/>
              <a:t>2</a:t>
            </a:r>
            <a:r>
              <a:rPr kumimoji="1" lang="ja-JP" altLang="en-US"/>
              <a:t>チャンネルしか使いません。</a:t>
            </a:r>
            <a:br>
              <a:rPr kumimoji="1" lang="en-US" altLang="ja-JP"/>
            </a:br>
            <a:r>
              <a:rPr kumimoji="1" lang="en-US" altLang="ja-JP"/>
              <a:t>U</a:t>
            </a:r>
            <a:r>
              <a:rPr kumimoji="1" lang="ja-JP" altLang="en-US"/>
              <a:t>方向の強さは</a:t>
            </a:r>
            <a:r>
              <a:rPr kumimoji="1" lang="en-US" altLang="ja-JP"/>
              <a:t>R</a:t>
            </a:r>
            <a:r>
              <a:rPr kumimoji="1" lang="ja-JP" altLang="en-US"/>
              <a:t>チャンネルに、</a:t>
            </a:r>
            <a:r>
              <a:rPr kumimoji="1" lang="en-US" altLang="ja-JP"/>
              <a:t>V</a:t>
            </a:r>
            <a:r>
              <a:rPr kumimoji="1" lang="ja-JP" altLang="en-US"/>
              <a:t>方向の強さは</a:t>
            </a:r>
            <a:r>
              <a:rPr kumimoji="1" lang="en-US" altLang="ja-JP"/>
              <a:t>B</a:t>
            </a:r>
            <a:r>
              <a:rPr kumimoji="1" lang="ja-JP" altLang="en-US"/>
              <a:t>チャンネルに格納します。</a:t>
            </a:r>
            <a:br>
              <a:rPr kumimoji="1" lang="en-US" altLang="ja-JP"/>
            </a:br>
            <a:r>
              <a:rPr kumimoji="1" lang="ja-JP" altLang="en-US"/>
              <a:t>ベクターマップとも呼ばれます。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a:t>
            </a:fld>
            <a:endParaRPr lang="ja-JP" altLang="en-US" dirty="0"/>
          </a:p>
        </p:txBody>
      </p:sp>
    </p:spTree>
    <p:extLst>
      <p:ext uri="{BB962C8B-B14F-4D97-AF65-F5344CB8AC3E}">
        <p14:creationId xmlns:p14="http://schemas.microsoft.com/office/powerpoint/2010/main" val="1219660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ある程度、細かく割っておきます。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91</a:t>
            </a:fld>
            <a:endParaRPr lang="ja-JP" altLang="en-US" dirty="0"/>
          </a:p>
        </p:txBody>
      </p:sp>
    </p:spTree>
    <p:extLst>
      <p:ext uri="{BB962C8B-B14F-4D97-AF65-F5344CB8AC3E}">
        <p14:creationId xmlns:p14="http://schemas.microsoft.com/office/powerpoint/2010/main" val="27103904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まずはこちらのような構成のマテリアルを用意しました。</a:t>
            </a:r>
            <a:endParaRPr kumimoji="1" lang="en-US" altLang="ja-JP"/>
          </a:p>
          <a:p>
            <a:r>
              <a:rPr kumimoji="1" lang="ja-JP" altLang="en-US"/>
              <a:t>樹の枝の先端を消すために</a:t>
            </a:r>
            <a:r>
              <a:rPr kumimoji="1" lang="en-US" altLang="ja-JP"/>
              <a:t>Blend Mode</a:t>
            </a:r>
            <a:r>
              <a:rPr kumimoji="1" lang="ja-JP" altLang="en-US"/>
              <a:t>は</a:t>
            </a:r>
            <a:r>
              <a:rPr kumimoji="1" lang="en-US" altLang="ja-JP"/>
              <a:t>Masked</a:t>
            </a:r>
            <a:r>
              <a:rPr kumimoji="1" lang="ja-JP" altLang="en-US"/>
              <a:t>になっています。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92</a:t>
            </a:fld>
            <a:endParaRPr lang="ja-JP" altLang="en-US" dirty="0"/>
          </a:p>
        </p:txBody>
      </p:sp>
    </p:spTree>
    <p:extLst>
      <p:ext uri="{BB962C8B-B14F-4D97-AF65-F5344CB8AC3E}">
        <p14:creationId xmlns:p14="http://schemas.microsoft.com/office/powerpoint/2010/main" val="1390660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パラメータを動かすとこのような感じになります。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93</a:t>
            </a:fld>
            <a:endParaRPr lang="ja-JP" altLang="en-US" dirty="0"/>
          </a:p>
        </p:txBody>
      </p:sp>
    </p:spTree>
    <p:extLst>
      <p:ext uri="{BB962C8B-B14F-4D97-AF65-F5344CB8AC3E}">
        <p14:creationId xmlns:p14="http://schemas.microsoft.com/office/powerpoint/2010/main" val="3672900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ja-JP" altLang="en-US"/>
              <a:t>構成を詳しく見ていきます。</a:t>
            </a:r>
            <a:endParaRPr kumimoji="1" lang="en-US" altLang="ja-JP"/>
          </a:p>
          <a:p>
            <a:r>
              <a:rPr kumimoji="1" lang="ja-JP" altLang="en-US"/>
              <a:t>まず、テクスチャ座標の</a:t>
            </a:r>
            <a:r>
              <a:rPr kumimoji="1" lang="en-US" altLang="ja-JP"/>
              <a:t>G</a:t>
            </a:r>
            <a:r>
              <a:rPr kumimoji="1" lang="ja-JP" altLang="en-US"/>
              <a:t>チャンネルをリニアなグラデーションとして利用します。</a:t>
            </a:r>
            <a:br>
              <a:rPr kumimoji="1" lang="en-US" altLang="ja-JP"/>
            </a:br>
            <a:r>
              <a:rPr kumimoji="1" lang="ja-JP" altLang="en-US"/>
              <a:t>グラデーションの上方向がモデルの先端になるような</a:t>
            </a:r>
            <a:r>
              <a:rPr kumimoji="1" lang="en-US" altLang="ja-JP"/>
              <a:t>UV</a:t>
            </a:r>
            <a:r>
              <a:rPr kumimoji="1" lang="ja-JP" altLang="en-US"/>
              <a:t>になっています。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94</a:t>
            </a:fld>
            <a:endParaRPr lang="ja-JP" altLang="en-US" dirty="0"/>
          </a:p>
        </p:txBody>
      </p:sp>
    </p:spTree>
    <p:extLst>
      <p:ext uri="{BB962C8B-B14F-4D97-AF65-F5344CB8AC3E}">
        <p14:creationId xmlns:p14="http://schemas.microsoft.com/office/powerpoint/2010/main" val="28185845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それから、樹の枝が成長するという意味で</a:t>
            </a:r>
            <a:r>
              <a:rPr kumimoji="1" lang="en-US" altLang="ja-JP"/>
              <a:t>BranchGrowth</a:t>
            </a:r>
            <a:r>
              <a:rPr kumimoji="1" lang="ja-JP" altLang="en-US"/>
              <a:t>というパラメータを用意しました。</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95</a:t>
            </a:fld>
            <a:endParaRPr lang="ja-JP" altLang="en-US" dirty="0"/>
          </a:p>
        </p:txBody>
      </p:sp>
    </p:spTree>
    <p:extLst>
      <p:ext uri="{BB962C8B-B14F-4D97-AF65-F5344CB8AC3E}">
        <p14:creationId xmlns:p14="http://schemas.microsoft.com/office/powerpoint/2010/main" val="26726707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BranchGrowth</a:t>
            </a:r>
            <a:r>
              <a:rPr kumimoji="1" lang="ja-JP" altLang="en-US"/>
              <a:t>パラメータから入ってくる値をグラデーションに足して、切り捨てています。</a:t>
            </a:r>
            <a:endParaRPr kumimoji="1" lang="en-US" altLang="ja-JP"/>
          </a:p>
          <a:p>
            <a:r>
              <a:rPr kumimoji="1" lang="ja-JP" altLang="en-US"/>
              <a:t>どういうことか？</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96</a:t>
            </a:fld>
            <a:endParaRPr lang="ja-JP" altLang="en-US" dirty="0"/>
          </a:p>
        </p:txBody>
      </p:sp>
    </p:spTree>
    <p:extLst>
      <p:ext uri="{BB962C8B-B14F-4D97-AF65-F5344CB8AC3E}">
        <p14:creationId xmlns:p14="http://schemas.microsoft.com/office/powerpoint/2010/main" val="25292220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ここは丁寧に解説しておきます。</a:t>
            </a:r>
            <a:endParaRPr kumimoji="1" lang="en-US" altLang="ja-JP"/>
          </a:p>
          <a:p>
            <a:r>
              <a:rPr kumimoji="1" lang="ja-JP" altLang="en-US"/>
              <a:t>まず、グラデーションをそのままグラフにするとこのようになります。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97</a:t>
            </a:fld>
            <a:endParaRPr lang="ja-JP" altLang="en-US" dirty="0"/>
          </a:p>
        </p:txBody>
      </p:sp>
    </p:spTree>
    <p:extLst>
      <p:ext uri="{BB962C8B-B14F-4D97-AF65-F5344CB8AC3E}">
        <p14:creationId xmlns:p14="http://schemas.microsoft.com/office/powerpoint/2010/main" val="445385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BranchGrowth</a:t>
            </a:r>
            <a:r>
              <a:rPr kumimoji="1" lang="ja-JP" altLang="en-US"/>
              <a:t>パラメータから</a:t>
            </a:r>
            <a:r>
              <a:rPr kumimoji="1" lang="en-US" altLang="ja-JP"/>
              <a:t>0</a:t>
            </a:r>
            <a:r>
              <a:rPr kumimoji="1" lang="ja-JP" altLang="en-US"/>
              <a:t>が入ってきた場合、</a:t>
            </a:r>
            <a:r>
              <a:rPr kumimoji="1" lang="en-US" altLang="ja-JP"/>
              <a:t>0</a:t>
            </a:r>
            <a:r>
              <a:rPr kumimoji="1" lang="ja-JP" altLang="en-US"/>
              <a:t>を足してもグラフは何も変わりません。</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98</a:t>
            </a:fld>
            <a:endParaRPr lang="ja-JP" altLang="en-US" dirty="0"/>
          </a:p>
        </p:txBody>
      </p:sp>
    </p:spTree>
    <p:extLst>
      <p:ext uri="{BB962C8B-B14F-4D97-AF65-F5344CB8AC3E}">
        <p14:creationId xmlns:p14="http://schemas.microsoft.com/office/powerpoint/2010/main" val="422741518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そして切り捨てると</a:t>
            </a:r>
            <a:r>
              <a:rPr kumimoji="1" lang="en-US" altLang="ja-JP"/>
              <a:t>1</a:t>
            </a:r>
            <a:r>
              <a:rPr kumimoji="1" lang="ja-JP" altLang="en-US"/>
              <a:t>までの値は全て</a:t>
            </a:r>
            <a:r>
              <a:rPr kumimoji="1" lang="en-US" altLang="ja-JP"/>
              <a:t>0</a:t>
            </a:r>
            <a:r>
              <a:rPr kumimoji="1" lang="ja-JP" altLang="en-US"/>
              <a:t>になります。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99</a:t>
            </a:fld>
            <a:endParaRPr lang="ja-JP" altLang="en-US" dirty="0"/>
          </a:p>
        </p:txBody>
      </p:sp>
    </p:spTree>
    <p:extLst>
      <p:ext uri="{BB962C8B-B14F-4D97-AF65-F5344CB8AC3E}">
        <p14:creationId xmlns:p14="http://schemas.microsoft.com/office/powerpoint/2010/main" val="24748275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BranchGrowth</a:t>
            </a:r>
            <a:r>
              <a:rPr kumimoji="1" lang="ja-JP" altLang="en-US"/>
              <a:t>パラメータから</a:t>
            </a:r>
            <a:r>
              <a:rPr kumimoji="1" lang="en-US" altLang="ja-JP"/>
              <a:t>0.5</a:t>
            </a:r>
            <a:r>
              <a:rPr kumimoji="1" lang="ja-JP" altLang="en-US"/>
              <a:t>が入ってきた場合、グラフ全体が</a:t>
            </a:r>
            <a:r>
              <a:rPr kumimoji="1" lang="en-US" altLang="ja-JP"/>
              <a:t>0.5</a:t>
            </a:r>
            <a:r>
              <a:rPr kumimoji="1" lang="ja-JP" altLang="en-US"/>
              <a:t>増えます。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100</a:t>
            </a:fld>
            <a:endParaRPr lang="ja-JP" altLang="en-US" dirty="0"/>
          </a:p>
        </p:txBody>
      </p:sp>
    </p:spTree>
    <p:extLst>
      <p:ext uri="{BB962C8B-B14F-4D97-AF65-F5344CB8AC3E}">
        <p14:creationId xmlns:p14="http://schemas.microsoft.com/office/powerpoint/2010/main" val="1722214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普段よく扱う</a:t>
            </a:r>
            <a:r>
              <a:rPr kumimoji="1" lang="en-US" altLang="ja-JP"/>
              <a:t>8bit</a:t>
            </a:r>
            <a:r>
              <a:rPr kumimoji="1" lang="ja-JP" altLang="en-US"/>
              <a:t>、</a:t>
            </a:r>
            <a:r>
              <a:rPr kumimoji="1" lang="en-US" altLang="ja-JP"/>
              <a:t>256</a:t>
            </a:r>
            <a:r>
              <a:rPr kumimoji="1" lang="ja-JP" altLang="en-US"/>
              <a:t>色のテクスチャの場合、</a:t>
            </a:r>
            <a:r>
              <a:rPr kumimoji="1" lang="en-US" altLang="ja-JP"/>
              <a:t>127‥</a:t>
            </a:r>
            <a:r>
              <a:rPr kumimoji="1" lang="ja-JP" altLang="en-US"/>
              <a:t>つまり中間グレーの部分はまったく動かず、それ以上明るいとプラス方向へ、逆に暗いとマイナス方向へ影響力を与えます。</a:t>
            </a:r>
            <a:endParaRPr kumimoji="1" lang="en-US" altLang="ja-JP"/>
          </a:p>
          <a:p>
            <a:r>
              <a:rPr kumimoji="1" lang="ja-JP" altLang="en-US"/>
              <a:t>実際にどちらの方向へ動くかはマテリアルの組み方次第です。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a:t>
            </a:fld>
            <a:endParaRPr lang="ja-JP" altLang="en-US" dirty="0"/>
          </a:p>
        </p:txBody>
      </p:sp>
    </p:spTree>
    <p:extLst>
      <p:ext uri="{BB962C8B-B14F-4D97-AF65-F5344CB8AC3E}">
        <p14:creationId xmlns:p14="http://schemas.microsoft.com/office/powerpoint/2010/main" val="29451923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そして切り捨てると</a:t>
            </a:r>
            <a:r>
              <a:rPr kumimoji="1" lang="en-US" altLang="ja-JP"/>
              <a:t>1</a:t>
            </a:r>
            <a:r>
              <a:rPr kumimoji="1" lang="ja-JP" altLang="en-US"/>
              <a:t>を超える値が出てくるため、</a:t>
            </a:r>
            <a:r>
              <a:rPr kumimoji="1" lang="en-US" altLang="ja-JP"/>
              <a:t>0.5</a:t>
            </a:r>
            <a:r>
              <a:rPr kumimoji="1" lang="ja-JP" altLang="en-US"/>
              <a:t>を境に</a:t>
            </a:r>
            <a:r>
              <a:rPr kumimoji="1" lang="en-US" altLang="ja-JP"/>
              <a:t>0</a:t>
            </a:r>
            <a:r>
              <a:rPr kumimoji="1" lang="ja-JP" altLang="en-US"/>
              <a:t>と</a:t>
            </a:r>
            <a:r>
              <a:rPr kumimoji="1" lang="en-US" altLang="ja-JP"/>
              <a:t>1</a:t>
            </a:r>
            <a:r>
              <a:rPr kumimoji="1" lang="ja-JP" altLang="en-US"/>
              <a:t>に結果が分かれます。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101</a:t>
            </a:fld>
            <a:endParaRPr lang="ja-JP" altLang="en-US" dirty="0"/>
          </a:p>
        </p:txBody>
      </p:sp>
    </p:spTree>
    <p:extLst>
      <p:ext uri="{BB962C8B-B14F-4D97-AF65-F5344CB8AC3E}">
        <p14:creationId xmlns:p14="http://schemas.microsoft.com/office/powerpoint/2010/main" val="25787036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BranchGrowth</a:t>
            </a:r>
            <a:r>
              <a:rPr kumimoji="1" lang="ja-JP" altLang="en-US"/>
              <a:t>パラメータから</a:t>
            </a:r>
            <a:r>
              <a:rPr kumimoji="1" lang="en-US" altLang="ja-JP"/>
              <a:t>1</a:t>
            </a:r>
            <a:r>
              <a:rPr kumimoji="1" lang="ja-JP" altLang="en-US"/>
              <a:t>が入ってきた場合、グラフ全体が</a:t>
            </a:r>
            <a:r>
              <a:rPr kumimoji="1" lang="en-US" altLang="ja-JP"/>
              <a:t>1</a:t>
            </a:r>
            <a:r>
              <a:rPr kumimoji="1" lang="ja-JP" altLang="en-US"/>
              <a:t>増えます。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102</a:t>
            </a:fld>
            <a:endParaRPr lang="ja-JP" altLang="en-US" dirty="0"/>
          </a:p>
        </p:txBody>
      </p:sp>
    </p:spTree>
    <p:extLst>
      <p:ext uri="{BB962C8B-B14F-4D97-AF65-F5344CB8AC3E}">
        <p14:creationId xmlns:p14="http://schemas.microsoft.com/office/powerpoint/2010/main" val="152152884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そして切り捨てると</a:t>
            </a:r>
            <a:r>
              <a:rPr kumimoji="1" lang="en-US" altLang="ja-JP"/>
              <a:t>1</a:t>
            </a:r>
            <a:r>
              <a:rPr kumimoji="1" lang="ja-JP" altLang="en-US"/>
              <a:t>を全ての値が</a:t>
            </a:r>
            <a:r>
              <a:rPr kumimoji="1" lang="en-US" altLang="ja-JP"/>
              <a:t>1</a:t>
            </a:r>
            <a:r>
              <a:rPr kumimoji="1" lang="ja-JP" altLang="en-US"/>
              <a:t>になります。</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103</a:t>
            </a:fld>
            <a:endParaRPr lang="ja-JP" altLang="en-US" dirty="0"/>
          </a:p>
        </p:txBody>
      </p:sp>
    </p:spTree>
    <p:extLst>
      <p:ext uri="{BB962C8B-B14F-4D97-AF65-F5344CB8AC3E}">
        <p14:creationId xmlns:p14="http://schemas.microsoft.com/office/powerpoint/2010/main" val="29102859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もう一度、パラメータを変える様子を見てみます。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104</a:t>
            </a:fld>
            <a:endParaRPr lang="ja-JP" altLang="en-US" dirty="0"/>
          </a:p>
        </p:txBody>
      </p:sp>
    </p:spTree>
    <p:extLst>
      <p:ext uri="{BB962C8B-B14F-4D97-AF65-F5344CB8AC3E}">
        <p14:creationId xmlns:p14="http://schemas.microsoft.com/office/powerpoint/2010/main" val="322730848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余談です。</a:t>
            </a:r>
            <a:endParaRPr kumimoji="1" lang="en-US" altLang="ja-JP"/>
          </a:p>
          <a:p>
            <a:r>
              <a:rPr kumimoji="1" lang="en-US" altLang="ja-JP"/>
              <a:t>Ceil</a:t>
            </a:r>
            <a:r>
              <a:rPr kumimoji="1" lang="ja-JP" altLang="en-US"/>
              <a:t>と</a:t>
            </a:r>
            <a:r>
              <a:rPr kumimoji="1" lang="en-US" altLang="ja-JP"/>
              <a:t>Floor</a:t>
            </a:r>
            <a:r>
              <a:rPr kumimoji="1" lang="ja-JP" altLang="en-US"/>
              <a:t>のどちらが切り上げでどちらが切り捨てかを忘れがちかも知れませんが、和訳するとそのままの意味になっているので、このことを覚えておくと良いでしょう。</a:t>
            </a:r>
            <a:endParaRPr kumimoji="1" lang="en-US" altLang="ja-JP"/>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105</a:t>
            </a:fld>
            <a:endParaRPr lang="ja-JP" altLang="en-US" dirty="0"/>
          </a:p>
        </p:txBody>
      </p:sp>
    </p:spTree>
    <p:extLst>
      <p:ext uri="{BB962C8B-B14F-4D97-AF65-F5344CB8AC3E}">
        <p14:creationId xmlns:p14="http://schemas.microsoft.com/office/powerpoint/2010/main" val="25859973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次に、ワールドポジションオフセットで頂点を動かして、モデルの先端を細くする構成を試してみます。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106</a:t>
            </a:fld>
            <a:endParaRPr lang="ja-JP" altLang="en-US" dirty="0"/>
          </a:p>
        </p:txBody>
      </p:sp>
    </p:spTree>
    <p:extLst>
      <p:ext uri="{BB962C8B-B14F-4D97-AF65-F5344CB8AC3E}">
        <p14:creationId xmlns:p14="http://schemas.microsoft.com/office/powerpoint/2010/main" val="37370436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頂点法線に値を掛け算するのが最もシンプルだと思います。</a:t>
            </a:r>
            <a:endParaRPr kumimoji="1" lang="en-US" altLang="ja-JP"/>
          </a:p>
          <a:p>
            <a:r>
              <a:rPr kumimoji="1" lang="ja-JP" altLang="en-US"/>
              <a:t>マイナスの値を掛けると、法線と逆向きに移動します。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107</a:t>
            </a:fld>
            <a:endParaRPr lang="ja-JP" altLang="en-US" dirty="0"/>
          </a:p>
        </p:txBody>
      </p:sp>
    </p:spTree>
    <p:extLst>
      <p:ext uri="{BB962C8B-B14F-4D97-AF65-F5344CB8AC3E}">
        <p14:creationId xmlns:p14="http://schemas.microsoft.com/office/powerpoint/2010/main" val="16093887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縦のグラデーションをワンマイナスで反転させます。</a:t>
            </a:r>
            <a:endParaRPr kumimoji="1" lang="en-US" altLang="ja-JP"/>
          </a:p>
          <a:p>
            <a:r>
              <a:rPr kumimoji="1" lang="ja-JP" altLang="en-US"/>
              <a:t>そしてどれくらい細めるかを指定する</a:t>
            </a:r>
            <a:r>
              <a:rPr kumimoji="1" lang="en-US" altLang="ja-JP"/>
              <a:t>Taper</a:t>
            </a:r>
            <a:r>
              <a:rPr kumimoji="1" lang="ja-JP" altLang="en-US"/>
              <a:t>というパラメータを用意しました。</a:t>
            </a:r>
            <a:endParaRPr kumimoji="1" lang="en-US" altLang="ja-JP"/>
          </a:p>
          <a:p>
            <a:r>
              <a:rPr kumimoji="1" lang="en-US" altLang="ja-JP"/>
              <a:t>-10</a:t>
            </a:r>
            <a:r>
              <a:rPr kumimoji="1" lang="ja-JP" altLang="en-US"/>
              <a:t>で丁度モデルが最も細くなります。</a:t>
            </a:r>
            <a:endParaRPr kumimoji="1" lang="en-US" altLang="ja-JP"/>
          </a:p>
          <a:p>
            <a:r>
              <a:rPr kumimoji="1" lang="ja-JP" altLang="en-US"/>
              <a:t>グラデーションに対して</a:t>
            </a:r>
            <a:r>
              <a:rPr kumimoji="1" lang="en-US" altLang="ja-JP"/>
              <a:t>-10</a:t>
            </a:r>
            <a:r>
              <a:rPr kumimoji="1" lang="ja-JP" altLang="en-US"/>
              <a:t>を掛けると</a:t>
            </a:r>
            <a:r>
              <a:rPr kumimoji="1" lang="en-US" altLang="ja-JP"/>
              <a:t>‥</a:t>
            </a:r>
            <a:endParaRPr kumimoji="1" lang="ja-JP" altLang="en-US"/>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108</a:t>
            </a:fld>
            <a:endParaRPr lang="ja-JP" altLang="en-US" dirty="0"/>
          </a:p>
        </p:txBody>
      </p:sp>
    </p:spTree>
    <p:extLst>
      <p:ext uri="{BB962C8B-B14F-4D97-AF65-F5344CB8AC3E}">
        <p14:creationId xmlns:p14="http://schemas.microsoft.com/office/powerpoint/2010/main" val="24987404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このように、白い部分は</a:t>
            </a:r>
            <a:r>
              <a:rPr kumimoji="1" lang="en-US" altLang="ja-JP"/>
              <a:t>-10</a:t>
            </a:r>
            <a:r>
              <a:rPr kumimoji="1" lang="ja-JP" altLang="en-US"/>
              <a:t>、黒い部分は</a:t>
            </a:r>
            <a:r>
              <a:rPr kumimoji="1" lang="en-US" altLang="ja-JP"/>
              <a:t>0</a:t>
            </a:r>
            <a:r>
              <a:rPr kumimoji="1" lang="ja-JP" altLang="en-US"/>
              <a:t>になります。</a:t>
            </a:r>
            <a:endParaRPr kumimoji="1" lang="en-US" altLang="ja-JP"/>
          </a:p>
          <a:p>
            <a:r>
              <a:rPr kumimoji="1" lang="ja-JP" altLang="en-US"/>
              <a:t>つまり白い部分は細くなり、黒い部分は太さが変わりません。</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109</a:t>
            </a:fld>
            <a:endParaRPr lang="ja-JP" altLang="en-US" dirty="0"/>
          </a:p>
        </p:txBody>
      </p:sp>
    </p:spTree>
    <p:extLst>
      <p:ext uri="{BB962C8B-B14F-4D97-AF65-F5344CB8AC3E}">
        <p14:creationId xmlns:p14="http://schemas.microsoft.com/office/powerpoint/2010/main" val="231567103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ここでひとまずパラメータを変える様子を見てみます。</a:t>
            </a:r>
            <a:endParaRPr kumimoji="1" lang="en-US" altLang="ja-JP"/>
          </a:p>
          <a:p>
            <a:r>
              <a:rPr kumimoji="1" lang="en-US" altLang="ja-JP"/>
              <a:t>-10</a:t>
            </a:r>
            <a:r>
              <a:rPr kumimoji="1" lang="ja-JP" altLang="en-US"/>
              <a:t>を超えるとモデルが逆転してしまい、また</a:t>
            </a:r>
            <a:r>
              <a:rPr kumimoji="1" lang="en-US" altLang="ja-JP"/>
              <a:t>0</a:t>
            </a:r>
            <a:r>
              <a:rPr kumimoji="1" lang="ja-JP" altLang="en-US"/>
              <a:t>より大きい値を与えると元のサイズより太くなってしまいます。</a:t>
            </a:r>
          </a:p>
        </p:txBody>
      </p:sp>
      <p:sp>
        <p:nvSpPr>
          <p:cNvPr id="4" name="スライド番号プレースホルダー 3"/>
          <p:cNvSpPr>
            <a:spLocks noGrp="1"/>
          </p:cNvSpPr>
          <p:nvPr>
            <p:ph type="sldNum" sz="quarter" idx="10"/>
          </p:nvPr>
        </p:nvSpPr>
        <p:spPr/>
        <p:txBody>
          <a:bodyPr/>
          <a:lstStyle/>
          <a:p>
            <a:pPr>
              <a:defRPr/>
            </a:pPr>
            <a:fld id="{2A72D504-4DE3-493C-B8EB-90F1DF65BFA2}" type="slidenum">
              <a:rPr lang="ja-JP" altLang="en-US" smtClean="0"/>
              <a:pPr>
                <a:defRPr/>
              </a:pPr>
              <a:t>110</a:t>
            </a:fld>
            <a:endParaRPr lang="ja-JP" altLang="en-US" dirty="0"/>
          </a:p>
        </p:txBody>
      </p:sp>
    </p:spTree>
    <p:extLst>
      <p:ext uri="{BB962C8B-B14F-4D97-AF65-F5344CB8AC3E}">
        <p14:creationId xmlns:p14="http://schemas.microsoft.com/office/powerpoint/2010/main" val="2694011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4" Type="http://schemas.openxmlformats.org/officeDocument/2006/relationships/image" Target="../media/image2.w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F13B07A9-8CE4-4D88-8973-AD2CE2EBC58C}"/>
              </a:ext>
            </a:extLst>
          </p:cNvPr>
          <p:cNvSpPr/>
          <p:nvPr userDrawn="1"/>
        </p:nvSpPr>
        <p:spPr>
          <a:xfrm>
            <a:off x="0" y="0"/>
            <a:ext cx="9144000" cy="6858000"/>
          </a:xfrm>
          <a:prstGeom prst="rect">
            <a:avLst/>
          </a:prstGeom>
          <a:gradFill flip="none" rotWithShape="1">
            <a:gsLst>
              <a:gs pos="0">
                <a:srgbClr val="19202F"/>
              </a:gs>
              <a:gs pos="100000">
                <a:srgbClr val="19202F"/>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 name="タイトル 1"/>
          <p:cNvSpPr>
            <a:spLocks noGrp="1"/>
          </p:cNvSpPr>
          <p:nvPr>
            <p:ph type="ctrTitle"/>
          </p:nvPr>
        </p:nvSpPr>
        <p:spPr>
          <a:xfrm>
            <a:off x="685800" y="2130425"/>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 サブタイトルの書式設定</a:t>
            </a:r>
          </a:p>
        </p:txBody>
      </p:sp>
      <p:sp>
        <p:nvSpPr>
          <p:cNvPr id="4" name="日付プレースホルダ 3"/>
          <p:cNvSpPr>
            <a:spLocks noGrp="1"/>
          </p:cNvSpPr>
          <p:nvPr>
            <p:ph type="dt" sz="half" idx="10"/>
          </p:nvPr>
        </p:nvSpPr>
        <p:spPr/>
        <p:txBody>
          <a:bodyPr/>
          <a:lstStyle>
            <a:lvl1pPr>
              <a:defRPr/>
            </a:lvl1pPr>
          </a:lstStyle>
          <a:p>
            <a:pPr>
              <a:defRPr/>
            </a:pPr>
            <a:fld id="{736290B2-4756-4D79-BD49-9D32D54EC928}" type="datetimeFigureOut">
              <a:rPr lang="ja-JP" altLang="en-US"/>
              <a:pPr>
                <a:defRPr/>
              </a:pPr>
              <a:t>2018/6/3</a:t>
            </a:fld>
            <a:endParaRPr lang="ja-JP" altLang="en-US" dirty="0"/>
          </a:p>
        </p:txBody>
      </p:sp>
      <p:sp>
        <p:nvSpPr>
          <p:cNvPr id="5" name="フッター プレースホルダ 4"/>
          <p:cNvSpPr>
            <a:spLocks noGrp="1"/>
          </p:cNvSpPr>
          <p:nvPr>
            <p:ph type="ftr" sz="quarter" idx="11"/>
          </p:nvPr>
        </p:nvSpPr>
        <p:spPr/>
        <p:txBody>
          <a:bodyPr/>
          <a:lstStyle>
            <a:lvl1pPr>
              <a:defRPr/>
            </a:lvl1pPr>
          </a:lstStyle>
          <a:p>
            <a:pPr>
              <a:defRPr/>
            </a:pPr>
            <a:endParaRPr lang="ja-JP" altLang="en-US" dirty="0"/>
          </a:p>
        </p:txBody>
      </p:sp>
      <p:sp>
        <p:nvSpPr>
          <p:cNvPr id="6" name="スライド番号プレースホルダ 5"/>
          <p:cNvSpPr>
            <a:spLocks noGrp="1"/>
          </p:cNvSpPr>
          <p:nvPr>
            <p:ph type="sldNum" sz="quarter" idx="12"/>
          </p:nvPr>
        </p:nvSpPr>
        <p:spPr/>
        <p:txBody>
          <a:bodyPr/>
          <a:lstStyle>
            <a:lvl1pPr>
              <a:defRPr/>
            </a:lvl1pPr>
          </a:lstStyle>
          <a:p>
            <a:pPr>
              <a:defRPr/>
            </a:pPr>
            <a:fld id="{4AE9ADC9-BE8B-408E-B1E9-A160B170136A}" type="slidenum">
              <a:rPr lang="ja-JP" altLang="en-US"/>
              <a:pPr>
                <a:defRPr/>
              </a:pPr>
              <a:t>‹#›</a:t>
            </a:fld>
            <a:endParaRPr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graphicFrame>
        <p:nvGraphicFramePr>
          <p:cNvPr id="6" name="オブジェクト 5">
            <a:extLst>
              <a:ext uri="{FF2B5EF4-FFF2-40B4-BE49-F238E27FC236}">
                <a16:creationId xmlns:a16="http://schemas.microsoft.com/office/drawing/2014/main" id="{7F0FBC0E-54E3-4104-BE09-00FDFAFE74F9}"/>
              </a:ext>
            </a:extLst>
          </p:cNvPr>
          <p:cNvGraphicFramePr>
            <a:graphicFrameLocks noChangeAspect="1"/>
          </p:cNvGraphicFramePr>
          <p:nvPr userDrawn="1">
            <p:extLst>
              <p:ext uri="{D42A27DB-BD31-4B8C-83A1-F6EECF244321}">
                <p14:modId xmlns:p14="http://schemas.microsoft.com/office/powerpoint/2010/main" val="3030383490"/>
              </p:ext>
            </p:extLst>
          </p:nvPr>
        </p:nvGraphicFramePr>
        <p:xfrm>
          <a:off x="-23644" y="5360"/>
          <a:ext cx="9167644" cy="6875733"/>
        </p:xfrm>
        <a:graphic>
          <a:graphicData uri="http://schemas.openxmlformats.org/presentationml/2006/ole">
            <mc:AlternateContent xmlns:mc="http://schemas.openxmlformats.org/markup-compatibility/2006">
              <mc:Choice xmlns:v="urn:schemas-microsoft-com:vml" Requires="v">
                <p:oleObj spid="_x0000_s2222" name="Image" r:id="rId3" imgW="11936160" imgH="8952120" progId="Photoshop.Image.13">
                  <p:embed/>
                </p:oleObj>
              </mc:Choice>
              <mc:Fallback>
                <p:oleObj name="Image" r:id="rId3" imgW="11936160" imgH="8952120" progId="Photoshop.Image.13">
                  <p:embed/>
                  <p:pic>
                    <p:nvPicPr>
                      <p:cNvPr id="6" name="オブジェクト 5">
                        <a:extLst>
                          <a:ext uri="{FF2B5EF4-FFF2-40B4-BE49-F238E27FC236}">
                            <a16:creationId xmlns:a16="http://schemas.microsoft.com/office/drawing/2014/main" id="{7F0FBC0E-54E3-4104-BE09-00FDFAFE74F9}"/>
                          </a:ext>
                        </a:extLst>
                      </p:cNvPr>
                      <p:cNvPicPr/>
                      <p:nvPr/>
                    </p:nvPicPr>
                    <p:blipFill>
                      <a:blip r:embed="rId4"/>
                      <a:stretch>
                        <a:fillRect/>
                      </a:stretch>
                    </p:blipFill>
                    <p:spPr>
                      <a:xfrm>
                        <a:off x="-23644" y="5360"/>
                        <a:ext cx="9167644" cy="6875733"/>
                      </a:xfrm>
                      <a:prstGeom prst="rect">
                        <a:avLst/>
                      </a:prstGeom>
                    </p:spPr>
                  </p:pic>
                </p:oleObj>
              </mc:Fallback>
            </mc:AlternateContent>
          </a:graphicData>
        </a:graphic>
      </p:graphicFrame>
      <p:sp>
        <p:nvSpPr>
          <p:cNvPr id="12" name="正方形/長方形 11">
            <a:extLst>
              <a:ext uri="{FF2B5EF4-FFF2-40B4-BE49-F238E27FC236}">
                <a16:creationId xmlns:a16="http://schemas.microsoft.com/office/drawing/2014/main" id="{B452B31C-3C43-48DA-A8C5-5EF8F16C9186}"/>
              </a:ext>
            </a:extLst>
          </p:cNvPr>
          <p:cNvSpPr/>
          <p:nvPr userDrawn="1"/>
        </p:nvSpPr>
        <p:spPr>
          <a:xfrm>
            <a:off x="-23644" y="6803725"/>
            <a:ext cx="9167644" cy="773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正方形/長方形 15">
            <a:extLst>
              <a:ext uri="{FF2B5EF4-FFF2-40B4-BE49-F238E27FC236}">
                <a16:creationId xmlns:a16="http://schemas.microsoft.com/office/drawing/2014/main" id="{DAC49524-DAA7-4709-BD98-BA36EF43BF28}"/>
              </a:ext>
            </a:extLst>
          </p:cNvPr>
          <p:cNvSpPr/>
          <p:nvPr userDrawn="1"/>
        </p:nvSpPr>
        <p:spPr>
          <a:xfrm>
            <a:off x="-23644" y="0"/>
            <a:ext cx="9167644" cy="6926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104491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1026" name="タイトル プレースホルダ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テキスト プレースホルダ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EF0B3A47-D466-42F1-A0AE-E1B461DE5878}" type="datetimeFigureOut">
              <a:rPr lang="ja-JP" altLang="en-US"/>
              <a:pPr>
                <a:defRPr/>
              </a:pPr>
              <a:t>2018/6/3</a:t>
            </a:fld>
            <a:endParaRPr lang="ja-JP" altLang="en-US" dirty="0"/>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ja-JP" altLang="en-US" dirty="0"/>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50B55D69-6FA2-48DF-8182-F14EB27E2DFD}" type="slidenum">
              <a:rPr lang="ja-JP" altLang="en-US"/>
              <a:pPr>
                <a:defRPr/>
              </a:pPr>
              <a:t>‹#›</a:t>
            </a:fld>
            <a:endParaRPr lang="ja-JP" altLang="en-US" dirty="0"/>
          </a:p>
        </p:txBody>
      </p:sp>
    </p:spTree>
  </p:cSld>
  <p:clrMap bg1="lt1" tx1="dk1" bg2="lt2" tx2="dk2" accent1="accent1" accent2="accent2" accent3="accent3" accent4="accent4" accent5="accent5" accent6="accent6" hlink="hlink" folHlink="folHlink"/>
  <p:sldLayoutIdLst>
    <p:sldLayoutId id="2147483649" r:id="rId1"/>
    <p:sldLayoutId id="2147483656" r:id="rId2"/>
  </p:sldLayoutIdLst>
  <p:txStyles>
    <p:title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p:titleStyle>
    <p:bodyStyle>
      <a:lvl1pPr marL="342900" indent="-342900" algn="l" rtl="0" eaLnBrk="0" fontAlgn="base" hangingPunct="0">
        <a:spcBef>
          <a:spcPct val="20000"/>
        </a:spcBef>
        <a:spcAft>
          <a:spcPct val="0"/>
        </a:spcAft>
        <a:buFont typeface="Arial" charset="0"/>
        <a:buChar char="•"/>
        <a:defRPr kumimoji="1"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kumimoji="1"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kumimoji="1"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0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71.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62.png"/><Relationship Id="rId4" Type="http://schemas.openxmlformats.org/officeDocument/2006/relationships/notesSlide" Target="../notesSlides/notesSlide9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75.png"/><Relationship Id="rId4" Type="http://schemas.openxmlformats.org/officeDocument/2006/relationships/notesSlide" Target="../notesSlides/notesSlide99.xml"/></Relationships>
</file>

<file path=ppt/slides/_rels/slide1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77.png"/><Relationship Id="rId4" Type="http://schemas.openxmlformats.org/officeDocument/2006/relationships/notesSlide" Target="../notesSlides/notesSlide101.xml"/></Relationships>
</file>

<file path=ppt/slides/_rels/slide1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79.png"/><Relationship Id="rId4" Type="http://schemas.openxmlformats.org/officeDocument/2006/relationships/notesSlide" Target="../notesSlides/notesSlide103.xml"/></Relationships>
</file>

<file path=ppt/slides/_rels/slide1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1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1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79.png"/><Relationship Id="rId4" Type="http://schemas.openxmlformats.org/officeDocument/2006/relationships/notesSlide" Target="../notesSlides/notesSlide10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85.png"/><Relationship Id="rId4" Type="http://schemas.openxmlformats.org/officeDocument/2006/relationships/notesSlide" Target="../notesSlides/notesSlide11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92.png"/></Relationships>
</file>

<file path=ppt/slides/_rels/slide1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92.png"/></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2.png"/></Relationships>
</file>

<file path=ppt/slides/_rels/slide1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9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0.png"/></Relationships>
</file>

<file path=ppt/slides/_rels/slide1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2.png"/></Relationships>
</file>

<file path=ppt/slides/_rels/slide13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2.png"/></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95.png"/><Relationship Id="rId4" Type="http://schemas.openxmlformats.org/officeDocument/2006/relationships/notesSlide" Target="../notesSlides/notesSlide12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6.png"/><Relationship Id="rId4"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8.png"/><Relationship Id="rId4"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9.png"/><Relationship Id="rId4"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effect.hatenablog.com/entry/2018/05/14/013516"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0.png"/><Relationship Id="rId4" Type="http://schemas.openxmlformats.org/officeDocument/2006/relationships/notesSlide" Target="../notesSlides/notesSlide4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1.png"/><Relationship Id="rId4"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32.png"/><Relationship Id="rId4"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lpr.sakura.ne.jp/qp/periodic-analytica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hyperlink" Target="https://www.slideshare.net/ponta5884/gcc2016-59130495"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sidefx.com/ja/community/fx-adventures-in-uncharted-4-a-thiefs-end/"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8.xml.rels><?xml version="1.0" encoding="UTF-8" standalone="yes"?>
<Relationships xmlns="http://schemas.openxmlformats.org/package/2006/relationships"><Relationship Id="rId3" Type="http://schemas.openxmlformats.org/officeDocument/2006/relationships/hyperlink" Target="https://issekinichou.wordpress.com/category/substance-designer/"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3" Type="http://schemas.openxmlformats.org/officeDocument/2006/relationships/hyperlink" Target="https://support.allegorithmic.com/documentation/display/SDDOC/Fx-Map+:+using+vector+maps"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3" Type="http://schemas.openxmlformats.org/officeDocument/2006/relationships/hyperlink" Target="https://twitter.com/shiba_zushi/status/974684732750413825"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3" Type="http://schemas.openxmlformats.org/officeDocument/2006/relationships/hyperlink" Target="https://twitter.com/shiba_zushi/status/974684732750413825"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hyperlink" Target="http://sp-cute.hatenablog.com/entry/2016/12/01/231516"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www.youtube.com/watch?v=_sia8H6k8hk"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twitter.com/klemen_lozar"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www.klemenlozar.com/"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8" Type="http://schemas.openxmlformats.org/officeDocument/2006/relationships/hyperlink" Target="https://twitter.com/torisutamoyasi" TargetMode="External"/><Relationship Id="rId3" Type="http://schemas.openxmlformats.org/officeDocument/2006/relationships/hyperlink" Target="https://realtimevfx.com/" TargetMode="External"/><Relationship Id="rId7" Type="http://schemas.openxmlformats.org/officeDocument/2006/relationships/image" Target="../media/image56.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hyperlink" Target="https://discordapp.com/invite/wpYbygh"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twitter.com/chiba_akihito" TargetMode="External"/><Relationship Id="rId5" Type="http://schemas.openxmlformats.org/officeDocument/2006/relationships/hyperlink" Target="https://twitter.com/Gaxil" TargetMode="External"/><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twitter.com/shiba_zushi/status/974684732750413825"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twitter.com/Gaxil/status/989451306569027586"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62.png"/><Relationship Id="rId4" Type="http://schemas.openxmlformats.org/officeDocument/2006/relationships/notesSlide" Target="../notesSlides/notesSlide82.xml"/></Relationships>
</file>

<file path=ppt/slides/_rels/slide9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9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EC7F069A-A442-481C-942F-79CF054845C8}"/>
              </a:ext>
            </a:extLst>
          </p:cNvPr>
          <p:cNvSpPr/>
          <p:nvPr/>
        </p:nvSpPr>
        <p:spPr>
          <a:xfrm>
            <a:off x="179512" y="183724"/>
            <a:ext cx="8784976" cy="6490552"/>
          </a:xfrm>
          <a:prstGeom prst="rect">
            <a:avLst/>
          </a:prstGeom>
          <a:solidFill>
            <a:srgbClr val="0A121C">
              <a:alpha val="34902"/>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6B3B5F69-19FA-4D65-BD92-D10CBE3B85A3}"/>
              </a:ext>
            </a:extLst>
          </p:cNvPr>
          <p:cNvSpPr txBox="1">
            <a:spLocks/>
          </p:cNvSpPr>
          <p:nvPr/>
        </p:nvSpPr>
        <p:spPr>
          <a:xfrm>
            <a:off x="685800" y="2907042"/>
            <a:ext cx="7772400" cy="1340941"/>
          </a:xfrm>
          <a:prstGeom prst="rect">
            <a:avLst/>
          </a:prstGeom>
        </p:spPr>
        <p:txBody>
          <a:bodyPr vert="horz" lIns="91440" tIns="45720" rIns="91440" bIns="45720" rtlCol="0" anchor="ctr">
            <a:normAutofit/>
          </a:bodyPr>
          <a:lstStyle/>
          <a:p>
            <a:pPr lvl="0" algn="ctr" fontAlgn="auto">
              <a:spcAft>
                <a:spcPts val="0"/>
              </a:spcAft>
              <a:defRPr/>
            </a:pPr>
            <a:r>
              <a:rPr lang="en-US" altLang="ja-JP" sz="4000" spc="2000">
                <a:ln w="9525">
                  <a:noFill/>
                </a:ln>
                <a:solidFill>
                  <a:schemeClr val="accent3"/>
                </a:solidFill>
                <a:latin typeface="Pier Sans Medium" panose="00000600000000000000" pitchFamily="50" charset="0"/>
                <a:ea typeface="Cornerstone" pitchFamily="2" charset="-128"/>
                <a:cs typeface="Cornerstone" pitchFamily="2" charset="-128"/>
              </a:rPr>
              <a:t>F</a:t>
            </a:r>
            <a:r>
              <a:rPr lang="en-US" altLang="ja-JP" sz="4000" spc="2000">
                <a:ln w="9525">
                  <a:noFill/>
                </a:ln>
                <a:solidFill>
                  <a:srgbClr val="E1E0CD"/>
                </a:solidFill>
                <a:latin typeface="Pier Sans Medium" panose="00000600000000000000" pitchFamily="50" charset="0"/>
                <a:ea typeface="Cornerstone" pitchFamily="2" charset="-128"/>
                <a:cs typeface="Cornerstone" pitchFamily="2" charset="-128"/>
              </a:rPr>
              <a:t>LOWMAP</a:t>
            </a:r>
            <a:endParaRPr kumimoji="1" lang="ja-JP" altLang="en-US" sz="4000" i="0" u="none" strike="noStrike" kern="1200" cap="none" spc="2000" normalizeH="0" noProof="0" dirty="0">
              <a:ln w="9525">
                <a:noFill/>
              </a:ln>
              <a:solidFill>
                <a:srgbClr val="E1E0CD"/>
              </a:solidFill>
              <a:uLnTx/>
              <a:uFillTx/>
              <a:latin typeface="Pier Sans Medium" panose="00000600000000000000" pitchFamily="50" charset="0"/>
              <a:ea typeface="Cornerstone" pitchFamily="2" charset="-128"/>
              <a:cs typeface="Cornerstone" pitchFamily="2" charset="-128"/>
            </a:endParaRPr>
          </a:p>
        </p:txBody>
      </p:sp>
      <p:sp>
        <p:nvSpPr>
          <p:cNvPr id="10" name="タイトル 1">
            <a:extLst>
              <a:ext uri="{FF2B5EF4-FFF2-40B4-BE49-F238E27FC236}">
                <a16:creationId xmlns:a16="http://schemas.microsoft.com/office/drawing/2014/main" id="{A06309A3-CE72-475F-860F-2DD6C64E0472}"/>
              </a:ext>
            </a:extLst>
          </p:cNvPr>
          <p:cNvSpPr txBox="1">
            <a:spLocks/>
          </p:cNvSpPr>
          <p:nvPr/>
        </p:nvSpPr>
        <p:spPr>
          <a:xfrm>
            <a:off x="251520" y="3456211"/>
            <a:ext cx="8640960" cy="1340941"/>
          </a:xfrm>
          <a:prstGeom prst="rect">
            <a:avLst/>
          </a:prstGeom>
        </p:spPr>
        <p:txBody>
          <a:bodyPr vert="horz" lIns="91440" tIns="45720" rIns="91440" bIns="45720" rtlCol="0" anchor="ctr">
            <a:normAutofit/>
          </a:bodyPr>
          <a:lstStyle/>
          <a:p>
            <a:pPr lvl="0" algn="ctr" fontAlgn="auto">
              <a:spcAft>
                <a:spcPts val="0"/>
              </a:spcAft>
              <a:defRPr/>
            </a:pPr>
            <a:r>
              <a:rPr lang="en-US" altLang="ja-JP" sz="1400" b="1" spc="700">
                <a:ln w="57150">
                  <a:noFill/>
                </a:ln>
                <a:solidFill>
                  <a:schemeClr val="accent3">
                    <a:lumMod val="75000"/>
                  </a:schemeClr>
                </a:solidFill>
                <a:effectLst/>
                <a:latin typeface="Pier Sans Medium" panose="00000600000000000000" pitchFamily="50" charset="0"/>
                <a:ea typeface="Cornerstone" pitchFamily="2" charset="-128"/>
                <a:cs typeface="Cornerstone" pitchFamily="2" charset="-128"/>
              </a:rPr>
              <a:t>UE4 Studyg Group</a:t>
            </a:r>
            <a:r>
              <a:rPr lang="ja-JP" altLang="en-US" sz="1400" b="1" spc="700">
                <a:ln w="57150">
                  <a:noFill/>
                </a:ln>
                <a:solidFill>
                  <a:schemeClr val="accent3">
                    <a:lumMod val="75000"/>
                  </a:schemeClr>
                </a:solidFill>
                <a:latin typeface="Pier Sans Medium" panose="00000600000000000000" pitchFamily="50" charset="0"/>
                <a:ea typeface="Cornerstone" pitchFamily="2" charset="-128"/>
                <a:cs typeface="Cornerstone" pitchFamily="2" charset="-128"/>
              </a:rPr>
              <a:t> </a:t>
            </a:r>
            <a:r>
              <a:rPr lang="en-US" altLang="ja-JP" sz="1400" b="1" spc="700">
                <a:ln w="57150">
                  <a:noFill/>
                </a:ln>
                <a:solidFill>
                  <a:schemeClr val="accent3">
                    <a:lumMod val="75000"/>
                  </a:schemeClr>
                </a:solidFill>
                <a:latin typeface="Pier Sans Medium" panose="00000600000000000000" pitchFamily="50" charset="0"/>
                <a:ea typeface="Cornerstone" pitchFamily="2" charset="-128"/>
                <a:cs typeface="Cornerstone" pitchFamily="2" charset="-128"/>
              </a:rPr>
              <a:t>for Artist</a:t>
            </a:r>
            <a:endParaRPr kumimoji="1" lang="ja-JP" altLang="en-US" sz="1400" b="1" i="0" strike="noStrike" kern="1200" cap="none" spc="700" normalizeH="0" noProof="0" dirty="0">
              <a:ln w="57150">
                <a:noFill/>
              </a:ln>
              <a:solidFill>
                <a:schemeClr val="accent3">
                  <a:lumMod val="75000"/>
                </a:scheme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4" name="フローチャート: せん孔テープ 3">
            <a:extLst>
              <a:ext uri="{FF2B5EF4-FFF2-40B4-BE49-F238E27FC236}">
                <a16:creationId xmlns:a16="http://schemas.microsoft.com/office/drawing/2014/main" id="{F63EAB49-B2F7-431E-A83C-4BFA0278EFC9}"/>
              </a:ext>
            </a:extLst>
          </p:cNvPr>
          <p:cNvSpPr/>
          <p:nvPr/>
        </p:nvSpPr>
        <p:spPr>
          <a:xfrm rot="20700000">
            <a:off x="4301089" y="2131462"/>
            <a:ext cx="596396" cy="626217"/>
          </a:xfrm>
          <a:prstGeom prst="flowChartPunchedTape">
            <a:avLst/>
          </a:prstGeom>
          <a:gradFill flip="none" rotWithShape="1">
            <a:gsLst>
              <a:gs pos="0">
                <a:srgbClr val="A28634"/>
              </a:gs>
              <a:gs pos="38000">
                <a:srgbClr val="B2CE39"/>
              </a:gs>
              <a:gs pos="81000">
                <a:srgbClr val="FFC000">
                  <a:shade val="100000"/>
                  <a:satMod val="115000"/>
                </a:srgbClr>
              </a:gs>
            </a:gsLst>
            <a:lin ang="18900000" scaled="1"/>
            <a:tileRect/>
          </a:gra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9">
            <a:extLst>
              <a:ext uri="{FF2B5EF4-FFF2-40B4-BE49-F238E27FC236}">
                <a16:creationId xmlns:a16="http://schemas.microsoft.com/office/drawing/2014/main" id="{446B4C4A-06DA-47FF-9DB6-677309BD6447}"/>
              </a:ext>
            </a:extLst>
          </p:cNvPr>
          <p:cNvSpPr/>
          <p:nvPr/>
        </p:nvSpPr>
        <p:spPr>
          <a:xfrm>
            <a:off x="6588224" y="6021288"/>
            <a:ext cx="2162758" cy="500062"/>
          </a:xfrm>
          <a:prstGeom prst="roundRect">
            <a:avLst/>
          </a:prstGeom>
          <a:solidFill>
            <a:schemeClr val="accent3">
              <a:lumMod val="75000"/>
            </a:schemeClr>
          </a:solidFill>
          <a:ln>
            <a:solidFill>
              <a:srgbClr val="131823"/>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ja-JP" altLang="en-US" spc="600">
                <a:solidFill>
                  <a:srgbClr val="FFFFCC"/>
                </a:solidFill>
                <a:latin typeface="小塚ゴシック Pr6N B" panose="020B0800000000000000" pitchFamily="34" charset="-128"/>
                <a:ea typeface="小塚ゴシック Pr6N B" panose="020B0800000000000000" pitchFamily="34" charset="-128"/>
              </a:rPr>
              <a:t>公開版 </a:t>
            </a:r>
            <a:r>
              <a:rPr lang="en-US" altLang="ja-JP" spc="600">
                <a:solidFill>
                  <a:srgbClr val="FFFFCC"/>
                </a:solidFill>
                <a:latin typeface="小塚ゴシック Pr6N B" panose="020B0800000000000000" pitchFamily="34" charset="-128"/>
                <a:ea typeface="小塚ゴシック Pr6N B" panose="020B0800000000000000" pitchFamily="34" charset="-128"/>
              </a:rPr>
              <a:t>v1.0</a:t>
            </a:r>
            <a:endParaRPr lang="ja-JP" altLang="en-US" spc="600" dirty="0">
              <a:solidFill>
                <a:srgbClr val="FFFFCC"/>
              </a:solidFill>
              <a:latin typeface="小塚ゴシック Pr6N B" panose="020B0800000000000000" pitchFamily="34" charset="-128"/>
              <a:ea typeface="小塚ゴシック Pr6N B" panose="020B0800000000000000" pitchFamily="34" charset="-128"/>
            </a:endParaRPr>
          </a:p>
        </p:txBody>
      </p:sp>
    </p:spTree>
    <p:extLst>
      <p:ext uri="{BB962C8B-B14F-4D97-AF65-F5344CB8AC3E}">
        <p14:creationId xmlns:p14="http://schemas.microsoft.com/office/powerpoint/2010/main" val="15709949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3">
            <a:extLst>
              <a:ext uri="{FF2B5EF4-FFF2-40B4-BE49-F238E27FC236}">
                <a16:creationId xmlns:a16="http://schemas.microsoft.com/office/drawing/2014/main" id="{B238A074-1D3A-4478-A747-D5F6410E1CFD}"/>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W</a:t>
            </a:r>
            <a:r>
              <a:rPr lang="en-US" altLang="ja-JP" sz="3600" spc="600">
                <a:solidFill>
                  <a:srgbClr val="FFFFCC"/>
                </a:solidFill>
                <a:latin typeface="Pier Sans Medium" panose="00000600000000000000" pitchFamily="50" charset="0"/>
                <a:cs typeface="Aharoni" panose="02010803020104030203" pitchFamily="2" charset="-79"/>
              </a:rPr>
              <a:t>hat is flowmap?</a:t>
            </a:r>
            <a:endParaRPr lang="ja-JP" altLang="en-US" sz="3600" spc="600">
              <a:latin typeface="Pier Sans Medium" panose="00000600000000000000" pitchFamily="50" charset="0"/>
              <a:cs typeface="Aharoni" panose="02010803020104030203" pitchFamily="2" charset="-79"/>
            </a:endParaRPr>
          </a:p>
        </p:txBody>
      </p:sp>
      <p:pic>
        <p:nvPicPr>
          <p:cNvPr id="4" name="図 3">
            <a:extLst>
              <a:ext uri="{FF2B5EF4-FFF2-40B4-BE49-F238E27FC236}">
                <a16:creationId xmlns:a16="http://schemas.microsoft.com/office/drawing/2014/main" id="{E9FEC6B5-63A1-4B46-8AEB-88D3D745F9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923" y="980728"/>
            <a:ext cx="5517232" cy="5517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図 4">
            <a:extLst>
              <a:ext uri="{FF2B5EF4-FFF2-40B4-BE49-F238E27FC236}">
                <a16:creationId xmlns:a16="http://schemas.microsoft.com/office/drawing/2014/main" id="{8CC82562-2AE7-44DE-A205-1B3BB4BE1FEA}"/>
              </a:ext>
            </a:extLst>
          </p:cNvPr>
          <p:cNvPicPr>
            <a:picLocks noChangeAspect="1"/>
          </p:cNvPicPr>
          <p:nvPr/>
        </p:nvPicPr>
        <p:blipFill>
          <a:blip r:embed="rId4"/>
          <a:stretch>
            <a:fillRect/>
          </a:stretch>
        </p:blipFill>
        <p:spPr>
          <a:xfrm>
            <a:off x="6205549" y="980728"/>
            <a:ext cx="2520280" cy="49102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959974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F5996EE-C369-4372-A8E8-D313B82C8D33}"/>
              </a:ext>
            </a:extLst>
          </p:cNvPr>
          <p:cNvPicPr>
            <a:picLocks noChangeAspect="1"/>
          </p:cNvPicPr>
          <p:nvPr/>
        </p:nvPicPr>
        <p:blipFill>
          <a:blip r:embed="rId3"/>
          <a:stretch>
            <a:fillRect/>
          </a:stretch>
        </p:blipFill>
        <p:spPr>
          <a:xfrm>
            <a:off x="842400" y="2680320"/>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構成の解説（加算と切り捨て）</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9" name="図 8">
            <a:extLst>
              <a:ext uri="{FF2B5EF4-FFF2-40B4-BE49-F238E27FC236}">
                <a16:creationId xmlns:a16="http://schemas.microsoft.com/office/drawing/2014/main" id="{88B61B14-963C-4402-B709-03A615B3EAF5}"/>
              </a:ext>
            </a:extLst>
          </p:cNvPr>
          <p:cNvPicPr>
            <a:picLocks noChangeAspect="1"/>
          </p:cNvPicPr>
          <p:nvPr/>
        </p:nvPicPr>
        <p:blipFill>
          <a:blip r:embed="rId4"/>
          <a:stretch>
            <a:fillRect/>
          </a:stretch>
        </p:blipFill>
        <p:spPr>
          <a:xfrm>
            <a:off x="3044228" y="2076450"/>
            <a:ext cx="3543996" cy="38206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楕円 12">
            <a:extLst>
              <a:ext uri="{FF2B5EF4-FFF2-40B4-BE49-F238E27FC236}">
                <a16:creationId xmlns:a16="http://schemas.microsoft.com/office/drawing/2014/main" id="{51FCF3E1-9B13-4920-A63A-0898B32F502F}"/>
              </a:ext>
            </a:extLst>
          </p:cNvPr>
          <p:cNvSpPr/>
          <p:nvPr/>
        </p:nvSpPr>
        <p:spPr>
          <a:xfrm>
            <a:off x="4267014" y="2718294"/>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F49FB2D-1451-436D-AC41-53E488B87044}"/>
              </a:ext>
            </a:extLst>
          </p:cNvPr>
          <p:cNvSpPr txBox="1"/>
          <p:nvPr/>
        </p:nvSpPr>
        <p:spPr>
          <a:xfrm>
            <a:off x="4224660" y="2769094"/>
            <a:ext cx="923404" cy="400110"/>
          </a:xfrm>
          <a:prstGeom prst="rect">
            <a:avLst/>
          </a:prstGeom>
          <a:noFill/>
        </p:spPr>
        <p:txBody>
          <a:bodyPr wrap="square" rtlCol="0">
            <a:spAutoFit/>
          </a:bodyPr>
          <a:lstStyle/>
          <a:p>
            <a:r>
              <a:rPr kumimoji="1" lang="en-US" altLang="ja-JP" sz="20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0.5</a:t>
            </a:r>
            <a:endParaRPr kumimoji="1" lang="ja-JP" altLang="en-US" sz="20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4299360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A1EE3419-3AA0-4524-9B4F-3327FDF9B7B8}"/>
              </a:ext>
            </a:extLst>
          </p:cNvPr>
          <p:cNvPicPr>
            <a:picLocks noChangeAspect="1"/>
          </p:cNvPicPr>
          <p:nvPr/>
        </p:nvPicPr>
        <p:blipFill>
          <a:blip r:embed="rId3"/>
          <a:stretch>
            <a:fillRect/>
          </a:stretch>
        </p:blipFill>
        <p:spPr>
          <a:xfrm>
            <a:off x="5508000" y="2650207"/>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構成の解説（加算と切り捨て）</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10" name="図 9">
            <a:extLst>
              <a:ext uri="{FF2B5EF4-FFF2-40B4-BE49-F238E27FC236}">
                <a16:creationId xmlns:a16="http://schemas.microsoft.com/office/drawing/2014/main" id="{32E502DB-0D59-421C-B0A6-2248DF7DBA16}"/>
              </a:ext>
            </a:extLst>
          </p:cNvPr>
          <p:cNvPicPr>
            <a:picLocks noChangeAspect="1"/>
          </p:cNvPicPr>
          <p:nvPr/>
        </p:nvPicPr>
        <p:blipFill>
          <a:blip r:embed="rId4"/>
          <a:stretch>
            <a:fillRect/>
          </a:stretch>
        </p:blipFill>
        <p:spPr>
          <a:xfrm>
            <a:off x="6588224" y="2076451"/>
            <a:ext cx="1845890" cy="1472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矢印: 右 10">
            <a:extLst>
              <a:ext uri="{FF2B5EF4-FFF2-40B4-BE49-F238E27FC236}">
                <a16:creationId xmlns:a16="http://schemas.microsoft.com/office/drawing/2014/main" id="{2C89A608-9252-45C4-9A38-6DA94CDE2AAF}"/>
              </a:ext>
            </a:extLst>
          </p:cNvPr>
          <p:cNvSpPr/>
          <p:nvPr/>
        </p:nvSpPr>
        <p:spPr>
          <a:xfrm>
            <a:off x="4005105" y="4149080"/>
            <a:ext cx="792088" cy="720080"/>
          </a:xfrm>
          <a:prstGeom prst="rightArrow">
            <a:avLst/>
          </a:prstGeom>
          <a:ln w="57150">
            <a:solidFill>
              <a:srgbClr val="FFFFCC"/>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pic>
        <p:nvPicPr>
          <p:cNvPr id="8" name="図 7">
            <a:extLst>
              <a:ext uri="{FF2B5EF4-FFF2-40B4-BE49-F238E27FC236}">
                <a16:creationId xmlns:a16="http://schemas.microsoft.com/office/drawing/2014/main" id="{4475E3FD-5ED8-4F1C-B330-9C1C7FFA3263}"/>
              </a:ext>
            </a:extLst>
          </p:cNvPr>
          <p:cNvPicPr>
            <a:picLocks noChangeAspect="1"/>
          </p:cNvPicPr>
          <p:nvPr/>
        </p:nvPicPr>
        <p:blipFill>
          <a:blip r:embed="rId5"/>
          <a:stretch>
            <a:fillRect/>
          </a:stretch>
        </p:blipFill>
        <p:spPr>
          <a:xfrm>
            <a:off x="842400" y="2680320"/>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7896357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52FF90B-FAD4-4C92-8E77-C013664378C4}"/>
              </a:ext>
            </a:extLst>
          </p:cNvPr>
          <p:cNvPicPr>
            <a:picLocks noChangeAspect="1"/>
          </p:cNvPicPr>
          <p:nvPr/>
        </p:nvPicPr>
        <p:blipFill>
          <a:blip r:embed="rId3"/>
          <a:stretch>
            <a:fillRect/>
          </a:stretch>
        </p:blipFill>
        <p:spPr>
          <a:xfrm>
            <a:off x="842400" y="2680320"/>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構成の解説（加算と切り捨て）</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9" name="図 8">
            <a:extLst>
              <a:ext uri="{FF2B5EF4-FFF2-40B4-BE49-F238E27FC236}">
                <a16:creationId xmlns:a16="http://schemas.microsoft.com/office/drawing/2014/main" id="{88B61B14-963C-4402-B709-03A615B3EAF5}"/>
              </a:ext>
            </a:extLst>
          </p:cNvPr>
          <p:cNvPicPr>
            <a:picLocks noChangeAspect="1"/>
          </p:cNvPicPr>
          <p:nvPr/>
        </p:nvPicPr>
        <p:blipFill>
          <a:blip r:embed="rId4"/>
          <a:stretch>
            <a:fillRect/>
          </a:stretch>
        </p:blipFill>
        <p:spPr>
          <a:xfrm>
            <a:off x="3044228" y="2076450"/>
            <a:ext cx="3543996" cy="38206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楕円 12">
            <a:extLst>
              <a:ext uri="{FF2B5EF4-FFF2-40B4-BE49-F238E27FC236}">
                <a16:creationId xmlns:a16="http://schemas.microsoft.com/office/drawing/2014/main" id="{51FCF3E1-9B13-4920-A63A-0898B32F502F}"/>
              </a:ext>
            </a:extLst>
          </p:cNvPr>
          <p:cNvSpPr/>
          <p:nvPr/>
        </p:nvSpPr>
        <p:spPr>
          <a:xfrm>
            <a:off x="4266000" y="2718294"/>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F49FB2D-1451-436D-AC41-53E488B87044}"/>
              </a:ext>
            </a:extLst>
          </p:cNvPr>
          <p:cNvSpPr txBox="1"/>
          <p:nvPr/>
        </p:nvSpPr>
        <p:spPr>
          <a:xfrm>
            <a:off x="4288911" y="2675012"/>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66624820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9E53C8E6-571C-441E-98BE-3715EB6BAD84}"/>
              </a:ext>
            </a:extLst>
          </p:cNvPr>
          <p:cNvPicPr>
            <a:picLocks noChangeAspect="1"/>
          </p:cNvPicPr>
          <p:nvPr/>
        </p:nvPicPr>
        <p:blipFill>
          <a:blip r:embed="rId3"/>
          <a:stretch>
            <a:fillRect/>
          </a:stretch>
        </p:blipFill>
        <p:spPr>
          <a:xfrm>
            <a:off x="5508104" y="2649600"/>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図 6">
            <a:extLst>
              <a:ext uri="{FF2B5EF4-FFF2-40B4-BE49-F238E27FC236}">
                <a16:creationId xmlns:a16="http://schemas.microsoft.com/office/drawing/2014/main" id="{9190B4F5-C8D4-42EE-941C-87BF557F3DAF}"/>
              </a:ext>
            </a:extLst>
          </p:cNvPr>
          <p:cNvPicPr>
            <a:picLocks noChangeAspect="1"/>
          </p:cNvPicPr>
          <p:nvPr/>
        </p:nvPicPr>
        <p:blipFill>
          <a:blip r:embed="rId4"/>
          <a:stretch>
            <a:fillRect/>
          </a:stretch>
        </p:blipFill>
        <p:spPr>
          <a:xfrm>
            <a:off x="838800" y="2680320"/>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構成の解説（加算と切り捨て）</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10" name="図 9">
            <a:extLst>
              <a:ext uri="{FF2B5EF4-FFF2-40B4-BE49-F238E27FC236}">
                <a16:creationId xmlns:a16="http://schemas.microsoft.com/office/drawing/2014/main" id="{32E502DB-0D59-421C-B0A6-2248DF7DBA16}"/>
              </a:ext>
            </a:extLst>
          </p:cNvPr>
          <p:cNvPicPr>
            <a:picLocks noChangeAspect="1"/>
          </p:cNvPicPr>
          <p:nvPr/>
        </p:nvPicPr>
        <p:blipFill>
          <a:blip r:embed="rId5"/>
          <a:stretch>
            <a:fillRect/>
          </a:stretch>
        </p:blipFill>
        <p:spPr>
          <a:xfrm>
            <a:off x="6588224" y="2076451"/>
            <a:ext cx="1845890" cy="1472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矢印: 右 10">
            <a:extLst>
              <a:ext uri="{FF2B5EF4-FFF2-40B4-BE49-F238E27FC236}">
                <a16:creationId xmlns:a16="http://schemas.microsoft.com/office/drawing/2014/main" id="{2C89A608-9252-45C4-9A38-6DA94CDE2AAF}"/>
              </a:ext>
            </a:extLst>
          </p:cNvPr>
          <p:cNvSpPr/>
          <p:nvPr/>
        </p:nvSpPr>
        <p:spPr>
          <a:xfrm>
            <a:off x="4005105" y="4149080"/>
            <a:ext cx="792088" cy="720080"/>
          </a:xfrm>
          <a:prstGeom prst="rightArrow">
            <a:avLst/>
          </a:prstGeom>
          <a:ln w="57150">
            <a:solidFill>
              <a:srgbClr val="FFFFCC"/>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0135249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543542"/>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パラメータを変える様子</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2" name="BranchGrowth1">
            <a:hlinkClick r:id="" action="ppaction://media"/>
            <a:extLst>
              <a:ext uri="{FF2B5EF4-FFF2-40B4-BE49-F238E27FC236}">
                <a16:creationId xmlns:a16="http://schemas.microsoft.com/office/drawing/2014/main" id="{DB2DBDD5-E5EC-4307-9CD7-4E7E62F6B0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2551" y="1484783"/>
            <a:ext cx="7358899" cy="5026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952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8" name="タイトル 1">
            <a:extLst>
              <a:ext uri="{FF2B5EF4-FFF2-40B4-BE49-F238E27FC236}">
                <a16:creationId xmlns:a16="http://schemas.microsoft.com/office/drawing/2014/main" id="{B7A7A6E4-1336-4592-8146-4F814EEE3888}"/>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D78029"/>
                </a:solidFill>
                <a:latin typeface="小塚ゴシック Pro B" pitchFamily="34" charset="-128"/>
                <a:ea typeface="小塚ゴシック Pro B" pitchFamily="34" charset="-128"/>
                <a:cs typeface="+mj-cs"/>
              </a:rPr>
              <a:t>Ceil</a:t>
            </a:r>
            <a:r>
              <a:rPr lang="en-US" altLang="ja-JP" sz="2800" spc="600">
                <a:ln w="57150">
                  <a:noFill/>
                </a:ln>
                <a:solidFill>
                  <a:srgbClr val="FFFFCC"/>
                </a:solidFill>
                <a:latin typeface="小塚ゴシック Pro B" pitchFamily="34" charset="-128"/>
                <a:ea typeface="小塚ゴシック Pro B" pitchFamily="34" charset="-128"/>
                <a:cs typeface="+mj-cs"/>
              </a:rPr>
              <a:t>(</a:t>
            </a:r>
            <a:r>
              <a:rPr lang="ja-JP" altLang="en-US" sz="2800" spc="600">
                <a:ln w="57150">
                  <a:noFill/>
                </a:ln>
                <a:solidFill>
                  <a:srgbClr val="FFFFCC"/>
                </a:solidFill>
                <a:latin typeface="小塚ゴシック Pro B" pitchFamily="34" charset="-128"/>
                <a:ea typeface="小塚ゴシック Pro B" pitchFamily="34" charset="-128"/>
                <a:cs typeface="+mj-cs"/>
              </a:rPr>
              <a:t>シール</a:t>
            </a:r>
            <a:r>
              <a:rPr lang="en-US" altLang="ja-JP" sz="2800" spc="600">
                <a:ln w="57150">
                  <a:noFill/>
                </a:ln>
                <a:solidFill>
                  <a:srgbClr val="FFFFCC"/>
                </a:solidFill>
                <a:latin typeface="小塚ゴシック Pro B" pitchFamily="34" charset="-128"/>
                <a:ea typeface="小塚ゴシック Pro B" pitchFamily="34" charset="-128"/>
                <a:cs typeface="+mj-cs"/>
              </a:rPr>
              <a:t>) = </a:t>
            </a:r>
            <a:r>
              <a:rPr lang="ja-JP" altLang="en-US" sz="2800" spc="600">
                <a:ln w="57150">
                  <a:noFill/>
                </a:ln>
                <a:solidFill>
                  <a:srgbClr val="FFFFCC"/>
                </a:solidFill>
                <a:latin typeface="小塚ゴシック Pro B" pitchFamily="34" charset="-128"/>
                <a:ea typeface="小塚ゴシック Pro B" pitchFamily="34" charset="-128"/>
                <a:cs typeface="+mj-cs"/>
              </a:rPr>
              <a:t>天井 </a:t>
            </a:r>
            <a:r>
              <a:rPr lang="en-US" altLang="ja-JP" sz="2800" spc="600">
                <a:ln w="57150">
                  <a:noFill/>
                </a:ln>
                <a:solidFill>
                  <a:srgbClr val="FFFFCC"/>
                </a:solidFill>
                <a:latin typeface="小塚ゴシック Pro B" pitchFamily="34" charset="-128"/>
                <a:ea typeface="小塚ゴシック Pro B" pitchFamily="34" charset="-128"/>
                <a:cs typeface="+mj-cs"/>
              </a:rPr>
              <a:t>= </a:t>
            </a:r>
            <a:r>
              <a:rPr lang="ja-JP" altLang="en-US" sz="2800" spc="600">
                <a:ln w="57150">
                  <a:noFill/>
                </a:ln>
                <a:solidFill>
                  <a:srgbClr val="FFFFCC"/>
                </a:solidFill>
                <a:latin typeface="小塚ゴシック Pro B" pitchFamily="34" charset="-128"/>
                <a:ea typeface="小塚ゴシック Pro B" pitchFamily="34" charset="-128"/>
                <a:cs typeface="+mj-cs"/>
              </a:rPr>
              <a:t>切り上げ</a:t>
            </a: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r>
              <a:rPr lang="en-US" altLang="ja-JP" sz="2800" spc="600">
                <a:ln w="57150">
                  <a:noFill/>
                </a:ln>
                <a:solidFill>
                  <a:srgbClr val="D78029"/>
                </a:solidFill>
                <a:latin typeface="小塚ゴシック Pro B" pitchFamily="34" charset="-128"/>
                <a:ea typeface="小塚ゴシック Pro B" pitchFamily="34" charset="-128"/>
                <a:cs typeface="+mj-cs"/>
              </a:rPr>
              <a:t>Floor</a:t>
            </a:r>
            <a:r>
              <a:rPr lang="en-US" altLang="ja-JP" sz="2800" spc="600">
                <a:ln w="57150">
                  <a:noFill/>
                </a:ln>
                <a:solidFill>
                  <a:srgbClr val="FFFFCC"/>
                </a:solidFill>
                <a:latin typeface="小塚ゴシック Pro B" pitchFamily="34" charset="-128"/>
                <a:ea typeface="小塚ゴシック Pro B" pitchFamily="34" charset="-128"/>
                <a:cs typeface="+mj-cs"/>
              </a:rPr>
              <a:t>(</a:t>
            </a:r>
            <a:r>
              <a:rPr lang="ja-JP" altLang="en-US" sz="2800" spc="600">
                <a:ln w="57150">
                  <a:noFill/>
                </a:ln>
                <a:solidFill>
                  <a:srgbClr val="FFFFCC"/>
                </a:solidFill>
                <a:latin typeface="小塚ゴシック Pro B" pitchFamily="34" charset="-128"/>
                <a:ea typeface="小塚ゴシック Pro B" pitchFamily="34" charset="-128"/>
                <a:cs typeface="+mj-cs"/>
              </a:rPr>
              <a:t>フロア</a:t>
            </a:r>
            <a:r>
              <a:rPr lang="en-US" altLang="ja-JP" sz="2800" spc="600">
                <a:ln w="57150">
                  <a:noFill/>
                </a:ln>
                <a:solidFill>
                  <a:srgbClr val="FFFFCC"/>
                </a:solidFill>
                <a:latin typeface="小塚ゴシック Pro B" pitchFamily="34" charset="-128"/>
                <a:ea typeface="小塚ゴシック Pro B" pitchFamily="34" charset="-128"/>
                <a:cs typeface="+mj-cs"/>
              </a:rPr>
              <a:t>)</a:t>
            </a:r>
            <a:r>
              <a:rPr lang="ja-JP" altLang="en-US" sz="2800" spc="600">
                <a:ln w="57150">
                  <a:noFill/>
                </a:ln>
                <a:solidFill>
                  <a:srgbClr val="FFFFCC"/>
                </a:solidFill>
                <a:latin typeface="小塚ゴシック Pro B" pitchFamily="34" charset="-128"/>
                <a:ea typeface="小塚ゴシック Pro B" pitchFamily="34" charset="-128"/>
                <a:cs typeface="+mj-cs"/>
              </a:rPr>
              <a:t> </a:t>
            </a:r>
            <a:r>
              <a:rPr lang="en-US" altLang="ja-JP" sz="2800" spc="600">
                <a:ln w="57150">
                  <a:noFill/>
                </a:ln>
                <a:solidFill>
                  <a:srgbClr val="FFFFCC"/>
                </a:solidFill>
                <a:latin typeface="小塚ゴシック Pro B" pitchFamily="34" charset="-128"/>
                <a:ea typeface="小塚ゴシック Pro B" pitchFamily="34" charset="-128"/>
                <a:cs typeface="+mj-cs"/>
              </a:rPr>
              <a:t>= </a:t>
            </a:r>
            <a:r>
              <a:rPr lang="ja-JP" altLang="en-US" sz="2800" spc="600">
                <a:ln w="57150">
                  <a:noFill/>
                </a:ln>
                <a:solidFill>
                  <a:srgbClr val="FFFFCC"/>
                </a:solidFill>
                <a:latin typeface="小塚ゴシック Pro B" pitchFamily="34" charset="-128"/>
                <a:ea typeface="小塚ゴシック Pro B" pitchFamily="34" charset="-128"/>
                <a:cs typeface="+mj-cs"/>
              </a:rPr>
              <a:t>床 </a:t>
            </a:r>
            <a:r>
              <a:rPr lang="en-US" altLang="ja-JP" sz="2800" spc="600">
                <a:ln w="57150">
                  <a:noFill/>
                </a:ln>
                <a:solidFill>
                  <a:srgbClr val="FFFFCC"/>
                </a:solidFill>
                <a:latin typeface="小塚ゴシック Pro B" pitchFamily="34" charset="-128"/>
                <a:ea typeface="小塚ゴシック Pro B" pitchFamily="34" charset="-128"/>
                <a:cs typeface="+mj-cs"/>
              </a:rPr>
              <a:t>= </a:t>
            </a:r>
            <a:r>
              <a:rPr lang="ja-JP" altLang="en-US" sz="2800" spc="600">
                <a:ln w="57150">
                  <a:noFill/>
                </a:ln>
                <a:solidFill>
                  <a:srgbClr val="FFFFCC"/>
                </a:solidFill>
                <a:latin typeface="小塚ゴシック Pro B" pitchFamily="34" charset="-128"/>
                <a:ea typeface="小塚ゴシック Pro B" pitchFamily="34" charset="-128"/>
                <a:cs typeface="+mj-cs"/>
              </a:rPr>
              <a:t>切り捨て</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154858797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モデルの先端を細くする構成</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2" name="図 1">
            <a:extLst>
              <a:ext uri="{FF2B5EF4-FFF2-40B4-BE49-F238E27FC236}">
                <a16:creationId xmlns:a16="http://schemas.microsoft.com/office/drawing/2014/main" id="{02FAEA40-F995-4FB9-A00F-E174B3065EEE}"/>
              </a:ext>
            </a:extLst>
          </p:cNvPr>
          <p:cNvPicPr>
            <a:picLocks noChangeAspect="1"/>
          </p:cNvPicPr>
          <p:nvPr/>
        </p:nvPicPr>
        <p:blipFill>
          <a:blip r:embed="rId3"/>
          <a:stretch>
            <a:fillRect/>
          </a:stretch>
        </p:blipFill>
        <p:spPr>
          <a:xfrm>
            <a:off x="195295" y="2016000"/>
            <a:ext cx="8753411" cy="4176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45947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モデルの先端を細くする構成</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2" name="図 1">
            <a:extLst>
              <a:ext uri="{FF2B5EF4-FFF2-40B4-BE49-F238E27FC236}">
                <a16:creationId xmlns:a16="http://schemas.microsoft.com/office/drawing/2014/main" id="{02FAEA40-F995-4FB9-A00F-E174B3065EEE}"/>
              </a:ext>
            </a:extLst>
          </p:cNvPr>
          <p:cNvPicPr>
            <a:picLocks noChangeAspect="1"/>
          </p:cNvPicPr>
          <p:nvPr/>
        </p:nvPicPr>
        <p:blipFill>
          <a:blip r:embed="rId3"/>
          <a:stretch>
            <a:fillRect/>
          </a:stretch>
        </p:blipFill>
        <p:spPr>
          <a:xfrm>
            <a:off x="195295" y="2016000"/>
            <a:ext cx="8753411" cy="4176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正方形/長方形 4">
            <a:extLst>
              <a:ext uri="{FF2B5EF4-FFF2-40B4-BE49-F238E27FC236}">
                <a16:creationId xmlns:a16="http://schemas.microsoft.com/office/drawing/2014/main" id="{285F2052-EBE8-406C-ADEC-D5DE54850887}"/>
              </a:ext>
            </a:extLst>
          </p:cNvPr>
          <p:cNvSpPr/>
          <p:nvPr/>
        </p:nvSpPr>
        <p:spPr>
          <a:xfrm>
            <a:off x="4296668" y="2086964"/>
            <a:ext cx="3384376" cy="1990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107457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2FAEA40-F995-4FB9-A00F-E174B3065EEE}"/>
              </a:ext>
            </a:extLst>
          </p:cNvPr>
          <p:cNvPicPr>
            <a:picLocks noChangeAspect="1"/>
          </p:cNvPicPr>
          <p:nvPr/>
        </p:nvPicPr>
        <p:blipFill>
          <a:blip r:embed="rId3"/>
          <a:stretch>
            <a:fillRect/>
          </a:stretch>
        </p:blipFill>
        <p:spPr>
          <a:xfrm>
            <a:off x="195295" y="2016000"/>
            <a:ext cx="8753411" cy="4176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モデルの先端を細くする構成</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
        <p:nvSpPr>
          <p:cNvPr id="5" name="正方形/長方形 4">
            <a:extLst>
              <a:ext uri="{FF2B5EF4-FFF2-40B4-BE49-F238E27FC236}">
                <a16:creationId xmlns:a16="http://schemas.microsoft.com/office/drawing/2014/main" id="{285F2052-EBE8-406C-ADEC-D5DE54850887}"/>
              </a:ext>
            </a:extLst>
          </p:cNvPr>
          <p:cNvSpPr/>
          <p:nvPr/>
        </p:nvSpPr>
        <p:spPr>
          <a:xfrm>
            <a:off x="2981412" y="3161912"/>
            <a:ext cx="3102756" cy="2969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57750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02FAEA40-F995-4FB9-A00F-E174B3065EEE}"/>
              </a:ext>
            </a:extLst>
          </p:cNvPr>
          <p:cNvPicPr>
            <a:picLocks noChangeAspect="1"/>
          </p:cNvPicPr>
          <p:nvPr/>
        </p:nvPicPr>
        <p:blipFill>
          <a:blip r:embed="rId3"/>
          <a:stretch>
            <a:fillRect/>
          </a:stretch>
        </p:blipFill>
        <p:spPr>
          <a:xfrm>
            <a:off x="195295" y="2016000"/>
            <a:ext cx="8753411" cy="4176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四角形: 角を丸くする 8">
            <a:extLst>
              <a:ext uri="{FF2B5EF4-FFF2-40B4-BE49-F238E27FC236}">
                <a16:creationId xmlns:a16="http://schemas.microsoft.com/office/drawing/2014/main" id="{AC299B6B-4B69-4F0E-9E91-1285853D181D}"/>
              </a:ext>
            </a:extLst>
          </p:cNvPr>
          <p:cNvSpPr/>
          <p:nvPr/>
        </p:nvSpPr>
        <p:spPr>
          <a:xfrm>
            <a:off x="6228184" y="4365104"/>
            <a:ext cx="2232248" cy="165618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モデルの先端を細くする構成</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
        <p:nvSpPr>
          <p:cNvPr id="5" name="正方形/長方形 4">
            <a:extLst>
              <a:ext uri="{FF2B5EF4-FFF2-40B4-BE49-F238E27FC236}">
                <a16:creationId xmlns:a16="http://schemas.microsoft.com/office/drawing/2014/main" id="{285F2052-EBE8-406C-ADEC-D5DE54850887}"/>
              </a:ext>
            </a:extLst>
          </p:cNvPr>
          <p:cNvSpPr/>
          <p:nvPr/>
        </p:nvSpPr>
        <p:spPr>
          <a:xfrm>
            <a:off x="2981412" y="3161912"/>
            <a:ext cx="3102756" cy="29694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4FBA426B-D5A3-434B-9300-827A699EE5DD}"/>
              </a:ext>
            </a:extLst>
          </p:cNvPr>
          <p:cNvPicPr>
            <a:picLocks noChangeAspect="1"/>
          </p:cNvPicPr>
          <p:nvPr/>
        </p:nvPicPr>
        <p:blipFill>
          <a:blip r:embed="rId4"/>
          <a:stretch>
            <a:fillRect/>
          </a:stretch>
        </p:blipFill>
        <p:spPr>
          <a:xfrm>
            <a:off x="6587492" y="4709611"/>
            <a:ext cx="914400" cy="914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テキスト ボックス 6">
            <a:extLst>
              <a:ext uri="{FF2B5EF4-FFF2-40B4-BE49-F238E27FC236}">
                <a16:creationId xmlns:a16="http://schemas.microsoft.com/office/drawing/2014/main" id="{91733A91-6479-446D-9CBE-77443DF2EA3D}"/>
              </a:ext>
            </a:extLst>
          </p:cNvPr>
          <p:cNvSpPr txBox="1"/>
          <p:nvPr/>
        </p:nvSpPr>
        <p:spPr>
          <a:xfrm>
            <a:off x="7401284" y="4509556"/>
            <a:ext cx="914400" cy="400110"/>
          </a:xfrm>
          <a:prstGeom prst="rect">
            <a:avLst/>
          </a:prstGeom>
          <a:noFill/>
        </p:spPr>
        <p:txBody>
          <a:bodyPr wrap="square" rtlCol="0">
            <a:spAutoFit/>
          </a:bodyPr>
          <a:lstStyle/>
          <a:p>
            <a:pPr algn="ctr"/>
            <a:r>
              <a:rPr kumimoji="1" lang="en-US" altLang="ja-JP" sz="2000" b="1">
                <a:ln w="28575">
                  <a:noFill/>
                </a:ln>
                <a:solidFill>
                  <a:srgbClr val="FFFFCC"/>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-10</a:t>
            </a:r>
            <a:endParaRPr kumimoji="1" lang="ja-JP" altLang="en-US" sz="2000" b="1">
              <a:ln w="28575">
                <a:noFill/>
              </a:ln>
              <a:solidFill>
                <a:srgbClr val="FFFFCC"/>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テキスト ボックス 7">
            <a:extLst>
              <a:ext uri="{FF2B5EF4-FFF2-40B4-BE49-F238E27FC236}">
                <a16:creationId xmlns:a16="http://schemas.microsoft.com/office/drawing/2014/main" id="{DBD4F00D-F1FF-48CD-AAF5-ED11D491C4C1}"/>
              </a:ext>
            </a:extLst>
          </p:cNvPr>
          <p:cNvSpPr txBox="1"/>
          <p:nvPr/>
        </p:nvSpPr>
        <p:spPr>
          <a:xfrm>
            <a:off x="7401284" y="5423956"/>
            <a:ext cx="914400" cy="400110"/>
          </a:xfrm>
          <a:prstGeom prst="rect">
            <a:avLst/>
          </a:prstGeom>
          <a:noFill/>
        </p:spPr>
        <p:txBody>
          <a:bodyPr wrap="square" rtlCol="0">
            <a:spAutoFit/>
          </a:bodyPr>
          <a:lstStyle/>
          <a:p>
            <a:pPr algn="ctr"/>
            <a:r>
              <a:rPr kumimoji="1" lang="en-US" altLang="ja-JP" sz="2000" b="1">
                <a:ln w="28575">
                  <a:noFill/>
                </a:ln>
                <a:solidFill>
                  <a:srgbClr val="FFFFCC"/>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0</a:t>
            </a:r>
            <a:endParaRPr kumimoji="1" lang="ja-JP" altLang="en-US" sz="2000" b="1">
              <a:ln w="28575">
                <a:noFill/>
              </a:ln>
              <a:solidFill>
                <a:srgbClr val="FFFFCC"/>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870564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BCBB6FF-21B9-4106-957A-A664AE13B6A5}"/>
              </a:ext>
            </a:extLst>
          </p:cNvPr>
          <p:cNvPicPr>
            <a:picLocks noChangeAspect="1"/>
          </p:cNvPicPr>
          <p:nvPr/>
        </p:nvPicPr>
        <p:blipFill>
          <a:blip r:embed="rId3"/>
          <a:stretch>
            <a:fillRect/>
          </a:stretch>
        </p:blipFill>
        <p:spPr>
          <a:xfrm>
            <a:off x="393019" y="1124744"/>
            <a:ext cx="5373214" cy="53732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タイトル 3">
            <a:extLst>
              <a:ext uri="{FF2B5EF4-FFF2-40B4-BE49-F238E27FC236}">
                <a16:creationId xmlns:a16="http://schemas.microsoft.com/office/drawing/2014/main" id="{B238A074-1D3A-4478-A747-D5F6410E1CFD}"/>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W</a:t>
            </a:r>
            <a:r>
              <a:rPr lang="en-US" altLang="ja-JP" sz="3600" spc="600">
                <a:solidFill>
                  <a:srgbClr val="FFFFCC"/>
                </a:solidFill>
                <a:latin typeface="Pier Sans Medium" panose="00000600000000000000" pitchFamily="50" charset="0"/>
                <a:cs typeface="Aharoni" panose="02010803020104030203" pitchFamily="2" charset="-79"/>
              </a:rPr>
              <a:t>hat is flowmap?</a:t>
            </a:r>
            <a:endParaRPr lang="ja-JP" altLang="en-US" sz="3600" spc="600">
              <a:latin typeface="Pier Sans Medium" panose="00000600000000000000" pitchFamily="50" charset="0"/>
              <a:cs typeface="Aharoni" panose="02010803020104030203" pitchFamily="2" charset="-79"/>
            </a:endParaRPr>
          </a:p>
        </p:txBody>
      </p:sp>
      <p:sp>
        <p:nvSpPr>
          <p:cNvPr id="6" name="角丸四角形 9">
            <a:extLst>
              <a:ext uri="{FF2B5EF4-FFF2-40B4-BE49-F238E27FC236}">
                <a16:creationId xmlns:a16="http://schemas.microsoft.com/office/drawing/2014/main" id="{9DCD64BC-5B59-4888-98CE-13F8A0FA529B}"/>
              </a:ext>
            </a:extLst>
          </p:cNvPr>
          <p:cNvSpPr/>
          <p:nvPr/>
        </p:nvSpPr>
        <p:spPr>
          <a:xfrm>
            <a:off x="368132" y="836712"/>
            <a:ext cx="2738822" cy="500062"/>
          </a:xfrm>
          <a:prstGeom prst="roundRect">
            <a:avLst/>
          </a:prstGeom>
          <a:solidFill>
            <a:schemeClr val="tx1"/>
          </a:solidFill>
          <a:ln>
            <a:solidFill>
              <a:srgbClr val="131823"/>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ja-JP" spc="600">
                <a:solidFill>
                  <a:srgbClr val="FFFFCC"/>
                </a:solidFill>
                <a:latin typeface="小塚ゴシック Pr6N B" panose="020B0800000000000000" pitchFamily="34" charset="-128"/>
                <a:ea typeface="小塚ゴシック Pr6N B" panose="020B0800000000000000" pitchFamily="34" charset="-128"/>
              </a:rPr>
              <a:t>R</a:t>
            </a:r>
            <a:r>
              <a:rPr lang="ja-JP" altLang="en-US" spc="600">
                <a:solidFill>
                  <a:srgbClr val="FFFFCC"/>
                </a:solidFill>
                <a:latin typeface="小塚ゴシック Pr6N B" panose="020B0800000000000000" pitchFamily="34" charset="-128"/>
                <a:ea typeface="小塚ゴシック Pr6N B" panose="020B0800000000000000" pitchFamily="34" charset="-128"/>
              </a:rPr>
              <a:t>チャンネル</a:t>
            </a:r>
            <a:endParaRPr lang="ja-JP" altLang="en-US" spc="600" dirty="0">
              <a:solidFill>
                <a:srgbClr val="FFFFCC"/>
              </a:solidFill>
              <a:latin typeface="小塚ゴシック Pr6N B" panose="020B0800000000000000" pitchFamily="34" charset="-128"/>
              <a:ea typeface="小塚ゴシック Pr6N B" panose="020B0800000000000000" pitchFamily="34" charset="-128"/>
            </a:endParaRPr>
          </a:p>
        </p:txBody>
      </p:sp>
      <p:cxnSp>
        <p:nvCxnSpPr>
          <p:cNvPr id="8" name="直線コネクタ 7">
            <a:extLst>
              <a:ext uri="{FF2B5EF4-FFF2-40B4-BE49-F238E27FC236}">
                <a16:creationId xmlns:a16="http://schemas.microsoft.com/office/drawing/2014/main" id="{D96ECEC5-FA48-46AC-BF7F-D80E754D9D6D}"/>
              </a:ext>
            </a:extLst>
          </p:cNvPr>
          <p:cNvCxnSpPr>
            <a:cxnSpLocks/>
          </p:cNvCxnSpPr>
          <p:nvPr/>
        </p:nvCxnSpPr>
        <p:spPr>
          <a:xfrm flipV="1">
            <a:off x="5076056" y="1761411"/>
            <a:ext cx="1140553" cy="2380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E299BAB9-039C-474B-B5B7-551B4EEC163C}"/>
              </a:ext>
            </a:extLst>
          </p:cNvPr>
          <p:cNvCxnSpPr>
            <a:cxnSpLocks/>
            <a:endCxn id="15" idx="1"/>
          </p:cNvCxnSpPr>
          <p:nvPr/>
        </p:nvCxnSpPr>
        <p:spPr>
          <a:xfrm>
            <a:off x="4067944" y="3122441"/>
            <a:ext cx="2160241" cy="42421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5B15778D-A721-4AF1-B34E-C5739B5B8694}"/>
              </a:ext>
            </a:extLst>
          </p:cNvPr>
          <p:cNvCxnSpPr>
            <a:cxnSpLocks/>
            <a:endCxn id="17" idx="1"/>
          </p:cNvCxnSpPr>
          <p:nvPr/>
        </p:nvCxnSpPr>
        <p:spPr>
          <a:xfrm flipV="1">
            <a:off x="2483768" y="5237822"/>
            <a:ext cx="3744417" cy="17923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E283A298-D124-4280-9E4B-7EAE1CF382F1}"/>
              </a:ext>
            </a:extLst>
          </p:cNvPr>
          <p:cNvSpPr txBox="1"/>
          <p:nvPr/>
        </p:nvSpPr>
        <p:spPr>
          <a:xfrm>
            <a:off x="6228184" y="1440939"/>
            <a:ext cx="2422459" cy="707886"/>
          </a:xfrm>
          <a:prstGeom prst="rect">
            <a:avLst/>
          </a:prstGeom>
          <a:noFill/>
          <a:ln w="28575">
            <a:solidFill>
              <a:srgbClr val="FFFFCC"/>
            </a:solidFill>
          </a:ln>
        </p:spPr>
        <p:txBody>
          <a:bodyPr wrap="square" rtlCol="0">
            <a:spAutoFit/>
          </a:bodyPr>
          <a:lstStyle/>
          <a:p>
            <a:r>
              <a:rPr kumimoji="1" lang="en-US" altLang="ja-JP" sz="2000">
                <a:latin typeface="小塚ゴシック Pro B" panose="020B0800000000000000" pitchFamily="34" charset="-128"/>
                <a:ea typeface="小塚ゴシック Pro B" panose="020B0800000000000000" pitchFamily="34" charset="-128"/>
              </a:rPr>
              <a:t>127</a:t>
            </a:r>
            <a:br>
              <a:rPr lang="en-US" altLang="ja-JP" sz="2000">
                <a:latin typeface="小塚ゴシック Pro B" panose="020B0800000000000000" pitchFamily="34" charset="-128"/>
                <a:ea typeface="小塚ゴシック Pro B" panose="020B0800000000000000" pitchFamily="34" charset="-128"/>
              </a:rPr>
            </a:br>
            <a:r>
              <a:rPr kumimoji="1" lang="ja-JP" altLang="en-US" sz="2000">
                <a:latin typeface="小塚ゴシック Pro B" panose="020B0800000000000000" pitchFamily="34" charset="-128"/>
                <a:ea typeface="小塚ゴシック Pro B" panose="020B0800000000000000" pitchFamily="34" charset="-128"/>
              </a:rPr>
              <a:t>動かない</a:t>
            </a:r>
          </a:p>
        </p:txBody>
      </p:sp>
      <p:sp>
        <p:nvSpPr>
          <p:cNvPr id="15" name="テキスト ボックス 14">
            <a:extLst>
              <a:ext uri="{FF2B5EF4-FFF2-40B4-BE49-F238E27FC236}">
                <a16:creationId xmlns:a16="http://schemas.microsoft.com/office/drawing/2014/main" id="{60C3DD80-9F5D-48B9-8BA4-7A2AB8464DEF}"/>
              </a:ext>
            </a:extLst>
          </p:cNvPr>
          <p:cNvSpPr txBox="1"/>
          <p:nvPr/>
        </p:nvSpPr>
        <p:spPr>
          <a:xfrm>
            <a:off x="6228185" y="3192714"/>
            <a:ext cx="2492990" cy="707886"/>
          </a:xfrm>
          <a:prstGeom prst="rect">
            <a:avLst/>
          </a:prstGeom>
          <a:noFill/>
          <a:ln w="28575">
            <a:solidFill>
              <a:srgbClr val="FFFFCC"/>
            </a:solidFill>
          </a:ln>
        </p:spPr>
        <p:txBody>
          <a:bodyPr wrap="square" rtlCol="0">
            <a:spAutoFit/>
          </a:bodyPr>
          <a:lstStyle/>
          <a:p>
            <a:r>
              <a:rPr kumimoji="1" lang="en-US" altLang="ja-JP" sz="2000">
                <a:latin typeface="小塚ゴシック Pro B" panose="020B0800000000000000" pitchFamily="34" charset="-128"/>
                <a:ea typeface="小塚ゴシック Pro B" panose="020B0800000000000000" pitchFamily="34" charset="-128"/>
              </a:rPr>
              <a:t>128</a:t>
            </a:r>
            <a:r>
              <a:rPr kumimoji="1" lang="ja-JP" altLang="en-US" sz="2000">
                <a:latin typeface="小塚ゴシック Pro B" panose="020B0800000000000000" pitchFamily="34" charset="-128"/>
                <a:ea typeface="小塚ゴシック Pro B" panose="020B0800000000000000" pitchFamily="34" charset="-128"/>
              </a:rPr>
              <a:t>以上</a:t>
            </a:r>
            <a:br>
              <a:rPr kumimoji="1" lang="en-US" altLang="ja-JP" sz="2000">
                <a:latin typeface="小塚ゴシック Pro B" panose="020B0800000000000000" pitchFamily="34" charset="-128"/>
                <a:ea typeface="小塚ゴシック Pro B" panose="020B0800000000000000" pitchFamily="34" charset="-128"/>
              </a:rPr>
            </a:br>
            <a:r>
              <a:rPr kumimoji="1" lang="ja-JP" altLang="en-US" sz="2000">
                <a:latin typeface="小塚ゴシック Pro B" panose="020B0800000000000000" pitchFamily="34" charset="-128"/>
                <a:ea typeface="小塚ゴシック Pro B" panose="020B0800000000000000" pitchFamily="34" charset="-128"/>
              </a:rPr>
              <a:t>プラス方向へ動く</a:t>
            </a:r>
          </a:p>
        </p:txBody>
      </p:sp>
      <p:sp>
        <p:nvSpPr>
          <p:cNvPr id="17" name="テキスト ボックス 16">
            <a:extLst>
              <a:ext uri="{FF2B5EF4-FFF2-40B4-BE49-F238E27FC236}">
                <a16:creationId xmlns:a16="http://schemas.microsoft.com/office/drawing/2014/main" id="{B8303A68-7BD9-4725-B7F2-5A924DC23866}"/>
              </a:ext>
            </a:extLst>
          </p:cNvPr>
          <p:cNvSpPr txBox="1"/>
          <p:nvPr/>
        </p:nvSpPr>
        <p:spPr>
          <a:xfrm>
            <a:off x="6228185" y="4883879"/>
            <a:ext cx="2492990" cy="707886"/>
          </a:xfrm>
          <a:prstGeom prst="rect">
            <a:avLst/>
          </a:prstGeom>
          <a:noFill/>
          <a:ln w="28575">
            <a:solidFill>
              <a:srgbClr val="FFFFCC"/>
            </a:solidFill>
          </a:ln>
        </p:spPr>
        <p:txBody>
          <a:bodyPr wrap="none" rtlCol="0">
            <a:spAutoFit/>
          </a:bodyPr>
          <a:lstStyle/>
          <a:p>
            <a:r>
              <a:rPr kumimoji="1" lang="en-US" altLang="ja-JP" sz="2000">
                <a:latin typeface="小塚ゴシック Pro B" panose="020B0800000000000000" pitchFamily="34" charset="-128"/>
                <a:ea typeface="小塚ゴシック Pro B" panose="020B0800000000000000" pitchFamily="34" charset="-128"/>
              </a:rPr>
              <a:t>126</a:t>
            </a:r>
            <a:r>
              <a:rPr kumimoji="1" lang="ja-JP" altLang="en-US" sz="2000">
                <a:latin typeface="小塚ゴシック Pro B" panose="020B0800000000000000" pitchFamily="34" charset="-128"/>
                <a:ea typeface="小塚ゴシック Pro B" panose="020B0800000000000000" pitchFamily="34" charset="-128"/>
              </a:rPr>
              <a:t>以下</a:t>
            </a:r>
            <a:br>
              <a:rPr kumimoji="1" lang="en-US" altLang="ja-JP" sz="2000">
                <a:latin typeface="小塚ゴシック Pro B" panose="020B0800000000000000" pitchFamily="34" charset="-128"/>
                <a:ea typeface="小塚ゴシック Pro B" panose="020B0800000000000000" pitchFamily="34" charset="-128"/>
              </a:rPr>
            </a:br>
            <a:r>
              <a:rPr kumimoji="1" lang="ja-JP" altLang="en-US" sz="2000">
                <a:latin typeface="小塚ゴシック Pro B" panose="020B0800000000000000" pitchFamily="34" charset="-128"/>
                <a:ea typeface="小塚ゴシック Pro B" panose="020B0800000000000000" pitchFamily="34" charset="-128"/>
              </a:rPr>
              <a:t>マイナス方向へ動く</a:t>
            </a:r>
          </a:p>
        </p:txBody>
      </p:sp>
    </p:spTree>
    <p:extLst>
      <p:ext uri="{BB962C8B-B14F-4D97-AF65-F5344CB8AC3E}">
        <p14:creationId xmlns:p14="http://schemas.microsoft.com/office/powerpoint/2010/main" val="34533965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ranchGrowth2">
            <a:hlinkClick r:id="" action="ppaction://media"/>
            <a:extLst>
              <a:ext uri="{FF2B5EF4-FFF2-40B4-BE49-F238E27FC236}">
                <a16:creationId xmlns:a16="http://schemas.microsoft.com/office/drawing/2014/main" id="{EF77F0B3-519D-4944-8036-EA7519F179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2551" y="1483200"/>
            <a:ext cx="7358899" cy="5026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543542"/>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rPr>
              <a:t>モデルの先端を細くする構成</a:t>
            </a:r>
            <a:endParaRPr lang="en-US" altLang="ja-JP" sz="2800" spc="600">
              <a:ln w="57150">
                <a:noFill/>
              </a:ln>
              <a:solidFill>
                <a:srgbClr val="FFFFCC"/>
              </a:solidFill>
              <a:latin typeface="小塚ゴシック Pro B" pitchFamily="34" charset="-128"/>
              <a:ea typeface="小塚ゴシック Pro B" pitchFamily="34" charset="-128"/>
            </a:endParaRPr>
          </a:p>
        </p:txBody>
      </p:sp>
    </p:spTree>
    <p:extLst>
      <p:ext uri="{BB962C8B-B14F-4D97-AF65-F5344CB8AC3E}">
        <p14:creationId xmlns:p14="http://schemas.microsoft.com/office/powerpoint/2010/main" val="153757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Clamp</a:t>
            </a:r>
            <a:r>
              <a:rPr lang="ja-JP" altLang="en-US" sz="2800" spc="600">
                <a:ln w="57150">
                  <a:noFill/>
                </a:ln>
                <a:solidFill>
                  <a:srgbClr val="FFFFCC"/>
                </a:solidFill>
                <a:latin typeface="小塚ゴシック Pro B" pitchFamily="34" charset="-128"/>
                <a:ea typeface="小塚ゴシック Pro B" pitchFamily="34" charset="-128"/>
                <a:cs typeface="+mj-cs"/>
              </a:rPr>
              <a:t>で制限する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5" name="図 4">
            <a:extLst>
              <a:ext uri="{FF2B5EF4-FFF2-40B4-BE49-F238E27FC236}">
                <a16:creationId xmlns:a16="http://schemas.microsoft.com/office/drawing/2014/main" id="{F8087A9D-F285-4DA8-A0D6-F6050A77F053}"/>
              </a:ext>
            </a:extLst>
          </p:cNvPr>
          <p:cNvPicPr>
            <a:picLocks noChangeAspect="1"/>
          </p:cNvPicPr>
          <p:nvPr/>
        </p:nvPicPr>
        <p:blipFill>
          <a:blip r:embed="rId3"/>
          <a:stretch>
            <a:fillRect/>
          </a:stretch>
        </p:blipFill>
        <p:spPr>
          <a:xfrm>
            <a:off x="233773" y="1998860"/>
            <a:ext cx="8676455" cy="42022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5131369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ranchGrowth3">
            <a:hlinkClick r:id="" action="ppaction://media"/>
            <a:extLst>
              <a:ext uri="{FF2B5EF4-FFF2-40B4-BE49-F238E27FC236}">
                <a16:creationId xmlns:a16="http://schemas.microsoft.com/office/drawing/2014/main" id="{E46D6C01-C6FA-4B4F-A8F6-8B951D2CB5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2551" y="1474816"/>
            <a:ext cx="7358899" cy="5026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543542"/>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rPr>
              <a:t>モデルの先端を細くする構成</a:t>
            </a:r>
            <a:endParaRPr lang="en-US" altLang="ja-JP" sz="2800" spc="600">
              <a:ln w="57150">
                <a:noFill/>
              </a:ln>
              <a:solidFill>
                <a:srgbClr val="FFFFCC"/>
              </a:solidFill>
              <a:latin typeface="小塚ゴシック Pro B" pitchFamily="34" charset="-128"/>
              <a:ea typeface="小塚ゴシック Pro B" pitchFamily="34" charset="-128"/>
            </a:endParaRPr>
          </a:p>
        </p:txBody>
      </p:sp>
    </p:spTree>
    <p:extLst>
      <p:ext uri="{BB962C8B-B14F-4D97-AF65-F5344CB8AC3E}">
        <p14:creationId xmlns:p14="http://schemas.microsoft.com/office/powerpoint/2010/main" val="250184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14593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モデルの根元から先端に向かって細くする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2" name="図 1">
            <a:extLst>
              <a:ext uri="{FF2B5EF4-FFF2-40B4-BE49-F238E27FC236}">
                <a16:creationId xmlns:a16="http://schemas.microsoft.com/office/drawing/2014/main" id="{77BAF1B9-CCEB-43A9-BDB7-9077D7C5C637}"/>
              </a:ext>
            </a:extLst>
          </p:cNvPr>
          <p:cNvPicPr>
            <a:picLocks noChangeAspect="1"/>
          </p:cNvPicPr>
          <p:nvPr/>
        </p:nvPicPr>
        <p:blipFill>
          <a:blip r:embed="rId3"/>
          <a:stretch>
            <a:fillRect/>
          </a:stretch>
        </p:blipFill>
        <p:spPr>
          <a:xfrm>
            <a:off x="0" y="2557264"/>
            <a:ext cx="9144000" cy="30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32806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543542"/>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rPr>
              <a:t>モデルの根元から先端に向かって細くする</a:t>
            </a:r>
            <a:endParaRPr lang="en-US" altLang="ja-JP" sz="2800" spc="600">
              <a:ln w="57150">
                <a:noFill/>
              </a:ln>
              <a:solidFill>
                <a:srgbClr val="FFFFCC"/>
              </a:solidFill>
              <a:latin typeface="小塚ゴシック Pro B" pitchFamily="34" charset="-128"/>
              <a:ea typeface="小塚ゴシック Pro B" pitchFamily="34" charset="-128"/>
            </a:endParaRPr>
          </a:p>
        </p:txBody>
      </p:sp>
      <p:pic>
        <p:nvPicPr>
          <p:cNvPr id="3" name="BranchGrowth4">
            <a:hlinkClick r:id="" action="ppaction://media"/>
            <a:extLst>
              <a:ext uri="{FF2B5EF4-FFF2-40B4-BE49-F238E27FC236}">
                <a16:creationId xmlns:a16="http://schemas.microsoft.com/office/drawing/2014/main" id="{173D43DC-F157-4167-9D40-3351C09B04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2551" y="1474816"/>
            <a:ext cx="7358899" cy="5026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521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pic>
        <p:nvPicPr>
          <p:cNvPr id="3" name="図 2">
            <a:extLst>
              <a:ext uri="{FF2B5EF4-FFF2-40B4-BE49-F238E27FC236}">
                <a16:creationId xmlns:a16="http://schemas.microsoft.com/office/drawing/2014/main" id="{76CD1C64-A54B-4A73-BCA8-1EA76B6F8BC0}"/>
              </a:ext>
            </a:extLst>
          </p:cNvPr>
          <p:cNvPicPr>
            <a:picLocks noChangeAspect="1"/>
          </p:cNvPicPr>
          <p:nvPr/>
        </p:nvPicPr>
        <p:blipFill>
          <a:blip r:embed="rId3"/>
          <a:stretch>
            <a:fillRect/>
          </a:stretch>
        </p:blipFill>
        <p:spPr>
          <a:xfrm>
            <a:off x="515369" y="2041004"/>
            <a:ext cx="8113262" cy="4284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タイトル 1">
            <a:extLst>
              <a:ext uri="{FF2B5EF4-FFF2-40B4-BE49-F238E27FC236}">
                <a16:creationId xmlns:a16="http://schemas.microsoft.com/office/drawing/2014/main" id="{0A417942-6329-47D3-88B8-8ABA43CE9FB6}"/>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モデルの根元から先端に向かって細くする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120680542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pic>
        <p:nvPicPr>
          <p:cNvPr id="3" name="図 2">
            <a:extLst>
              <a:ext uri="{FF2B5EF4-FFF2-40B4-BE49-F238E27FC236}">
                <a16:creationId xmlns:a16="http://schemas.microsoft.com/office/drawing/2014/main" id="{76CD1C64-A54B-4A73-BCA8-1EA76B6F8BC0}"/>
              </a:ext>
            </a:extLst>
          </p:cNvPr>
          <p:cNvPicPr>
            <a:picLocks noChangeAspect="1"/>
          </p:cNvPicPr>
          <p:nvPr/>
        </p:nvPicPr>
        <p:blipFill>
          <a:blip r:embed="rId3"/>
          <a:stretch>
            <a:fillRect/>
          </a:stretch>
        </p:blipFill>
        <p:spPr>
          <a:xfrm>
            <a:off x="515369" y="2041004"/>
            <a:ext cx="8113262" cy="4284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タイトル 1">
            <a:extLst>
              <a:ext uri="{FF2B5EF4-FFF2-40B4-BE49-F238E27FC236}">
                <a16:creationId xmlns:a16="http://schemas.microsoft.com/office/drawing/2014/main" id="{0A417942-6329-47D3-88B8-8ABA43CE9FB6}"/>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モデルの根元から先端に向かって細くする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
        <p:nvSpPr>
          <p:cNvPr id="5" name="楕円 4">
            <a:extLst>
              <a:ext uri="{FF2B5EF4-FFF2-40B4-BE49-F238E27FC236}">
                <a16:creationId xmlns:a16="http://schemas.microsoft.com/office/drawing/2014/main" id="{2120F5AF-84E3-4411-852A-24EA4F0826AD}"/>
              </a:ext>
            </a:extLst>
          </p:cNvPr>
          <p:cNvSpPr/>
          <p:nvPr/>
        </p:nvSpPr>
        <p:spPr>
          <a:xfrm>
            <a:off x="2100817" y="2752202"/>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385D913-34EC-4408-87D1-BEACAD1F603C}"/>
              </a:ext>
            </a:extLst>
          </p:cNvPr>
          <p:cNvSpPr txBox="1"/>
          <p:nvPr/>
        </p:nvSpPr>
        <p:spPr>
          <a:xfrm>
            <a:off x="2123728" y="2708920"/>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0</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楕円 7">
            <a:extLst>
              <a:ext uri="{FF2B5EF4-FFF2-40B4-BE49-F238E27FC236}">
                <a16:creationId xmlns:a16="http://schemas.microsoft.com/office/drawing/2014/main" id="{9481DFF3-B121-4EC0-9B8C-7F1B8428F38D}"/>
              </a:ext>
            </a:extLst>
          </p:cNvPr>
          <p:cNvSpPr/>
          <p:nvPr/>
        </p:nvSpPr>
        <p:spPr>
          <a:xfrm>
            <a:off x="3635896" y="2752202"/>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4B9182A-CFAD-4686-B9D1-B0837B551A2E}"/>
              </a:ext>
            </a:extLst>
          </p:cNvPr>
          <p:cNvSpPr txBox="1"/>
          <p:nvPr/>
        </p:nvSpPr>
        <p:spPr>
          <a:xfrm>
            <a:off x="3658807" y="2708920"/>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正方形/長方形 1">
            <a:extLst>
              <a:ext uri="{FF2B5EF4-FFF2-40B4-BE49-F238E27FC236}">
                <a16:creationId xmlns:a16="http://schemas.microsoft.com/office/drawing/2014/main" id="{9CA90F67-73C8-4DE0-83BE-A4B68E1D3E46}"/>
              </a:ext>
            </a:extLst>
          </p:cNvPr>
          <p:cNvSpPr/>
          <p:nvPr/>
        </p:nvSpPr>
        <p:spPr>
          <a:xfrm>
            <a:off x="7020272" y="3562903"/>
            <a:ext cx="864096" cy="864096"/>
          </a:xfrm>
          <a:prstGeom prst="rect">
            <a:avLst/>
          </a:prstGeom>
          <a:solidFill>
            <a:schemeClr val="bg1"/>
          </a:soli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a:extLst>
              <a:ext uri="{FF2B5EF4-FFF2-40B4-BE49-F238E27FC236}">
                <a16:creationId xmlns:a16="http://schemas.microsoft.com/office/drawing/2014/main" id="{93B237E3-3B8F-4C34-AD84-DAC33CC74D0C}"/>
              </a:ext>
            </a:extLst>
          </p:cNvPr>
          <p:cNvPicPr>
            <a:picLocks noChangeAspect="1"/>
          </p:cNvPicPr>
          <p:nvPr/>
        </p:nvPicPr>
        <p:blipFill>
          <a:blip r:embed="rId4"/>
          <a:stretch>
            <a:fillRect/>
          </a:stretch>
        </p:blipFill>
        <p:spPr>
          <a:xfrm>
            <a:off x="5938589" y="4967059"/>
            <a:ext cx="2809875" cy="1571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5262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pic>
        <p:nvPicPr>
          <p:cNvPr id="3" name="図 2">
            <a:extLst>
              <a:ext uri="{FF2B5EF4-FFF2-40B4-BE49-F238E27FC236}">
                <a16:creationId xmlns:a16="http://schemas.microsoft.com/office/drawing/2014/main" id="{76CD1C64-A54B-4A73-BCA8-1EA76B6F8BC0}"/>
              </a:ext>
            </a:extLst>
          </p:cNvPr>
          <p:cNvPicPr>
            <a:picLocks noChangeAspect="1"/>
          </p:cNvPicPr>
          <p:nvPr/>
        </p:nvPicPr>
        <p:blipFill>
          <a:blip r:embed="rId3"/>
          <a:stretch>
            <a:fillRect/>
          </a:stretch>
        </p:blipFill>
        <p:spPr>
          <a:xfrm>
            <a:off x="515369" y="2041004"/>
            <a:ext cx="8113262" cy="4284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タイトル 1">
            <a:extLst>
              <a:ext uri="{FF2B5EF4-FFF2-40B4-BE49-F238E27FC236}">
                <a16:creationId xmlns:a16="http://schemas.microsoft.com/office/drawing/2014/main" id="{0A417942-6329-47D3-88B8-8ABA43CE9FB6}"/>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モデルの根元から先端に向かって細くする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
        <p:nvSpPr>
          <p:cNvPr id="5" name="楕円 4">
            <a:extLst>
              <a:ext uri="{FF2B5EF4-FFF2-40B4-BE49-F238E27FC236}">
                <a16:creationId xmlns:a16="http://schemas.microsoft.com/office/drawing/2014/main" id="{2120F5AF-84E3-4411-852A-24EA4F0826AD}"/>
              </a:ext>
            </a:extLst>
          </p:cNvPr>
          <p:cNvSpPr/>
          <p:nvPr/>
        </p:nvSpPr>
        <p:spPr>
          <a:xfrm>
            <a:off x="2100817" y="2752202"/>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385D913-34EC-4408-87D1-BEACAD1F603C}"/>
              </a:ext>
            </a:extLst>
          </p:cNvPr>
          <p:cNvSpPr txBox="1"/>
          <p:nvPr/>
        </p:nvSpPr>
        <p:spPr>
          <a:xfrm>
            <a:off x="2123728" y="2696220"/>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楕円 7">
            <a:extLst>
              <a:ext uri="{FF2B5EF4-FFF2-40B4-BE49-F238E27FC236}">
                <a16:creationId xmlns:a16="http://schemas.microsoft.com/office/drawing/2014/main" id="{BE3CEEB9-AD09-4165-8E23-00F5E8A9830F}"/>
              </a:ext>
            </a:extLst>
          </p:cNvPr>
          <p:cNvSpPr/>
          <p:nvPr/>
        </p:nvSpPr>
        <p:spPr>
          <a:xfrm>
            <a:off x="3635896" y="2752202"/>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A1FF242-D9DF-4B27-A236-A9138D2A5523}"/>
              </a:ext>
            </a:extLst>
          </p:cNvPr>
          <p:cNvSpPr txBox="1"/>
          <p:nvPr/>
        </p:nvSpPr>
        <p:spPr>
          <a:xfrm>
            <a:off x="3658807" y="2708920"/>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0</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pic>
        <p:nvPicPr>
          <p:cNvPr id="10" name="図 9">
            <a:extLst>
              <a:ext uri="{FF2B5EF4-FFF2-40B4-BE49-F238E27FC236}">
                <a16:creationId xmlns:a16="http://schemas.microsoft.com/office/drawing/2014/main" id="{93D1850F-CE76-484F-990D-5E9E5D61EF39}"/>
              </a:ext>
            </a:extLst>
          </p:cNvPr>
          <p:cNvPicPr>
            <a:picLocks noChangeAspect="1"/>
          </p:cNvPicPr>
          <p:nvPr/>
        </p:nvPicPr>
        <p:blipFill>
          <a:blip r:embed="rId4"/>
          <a:stretch>
            <a:fillRect/>
          </a:stretch>
        </p:blipFill>
        <p:spPr>
          <a:xfrm>
            <a:off x="5938589" y="4967059"/>
            <a:ext cx="2809875" cy="1571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正方形/長方形 10">
            <a:extLst>
              <a:ext uri="{FF2B5EF4-FFF2-40B4-BE49-F238E27FC236}">
                <a16:creationId xmlns:a16="http://schemas.microsoft.com/office/drawing/2014/main" id="{148BB5A1-EEEF-4495-9DC8-BF7C4D0BE48B}"/>
              </a:ext>
            </a:extLst>
          </p:cNvPr>
          <p:cNvSpPr/>
          <p:nvPr/>
        </p:nvSpPr>
        <p:spPr>
          <a:xfrm>
            <a:off x="7020272" y="3562903"/>
            <a:ext cx="864096" cy="864096"/>
          </a:xfrm>
          <a:prstGeom prst="rect">
            <a:avLst/>
          </a:prstGeom>
          <a:gradFill>
            <a:gsLst>
              <a:gs pos="0">
                <a:schemeClr val="accent1">
                  <a:lumMod val="5000"/>
                  <a:lumOff val="95000"/>
                </a:schemeClr>
              </a:gs>
              <a:gs pos="78000">
                <a:schemeClr val="bg1">
                  <a:lumMod val="65000"/>
                </a:schemeClr>
              </a:gs>
              <a:gs pos="100000">
                <a:schemeClr val="tx1"/>
              </a:gs>
            </a:gsLst>
            <a:lin ang="5400000" scaled="1"/>
          </a:gradFill>
          <a:ln w="381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10874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pic>
        <p:nvPicPr>
          <p:cNvPr id="3" name="図 2">
            <a:extLst>
              <a:ext uri="{FF2B5EF4-FFF2-40B4-BE49-F238E27FC236}">
                <a16:creationId xmlns:a16="http://schemas.microsoft.com/office/drawing/2014/main" id="{76CD1C64-A54B-4A73-BCA8-1EA76B6F8BC0}"/>
              </a:ext>
            </a:extLst>
          </p:cNvPr>
          <p:cNvPicPr>
            <a:picLocks noChangeAspect="1"/>
          </p:cNvPicPr>
          <p:nvPr/>
        </p:nvPicPr>
        <p:blipFill>
          <a:blip r:embed="rId3"/>
          <a:stretch>
            <a:fillRect/>
          </a:stretch>
        </p:blipFill>
        <p:spPr>
          <a:xfrm>
            <a:off x="515369" y="2041004"/>
            <a:ext cx="8113262" cy="42846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タイトル 1">
            <a:extLst>
              <a:ext uri="{FF2B5EF4-FFF2-40B4-BE49-F238E27FC236}">
                <a16:creationId xmlns:a16="http://schemas.microsoft.com/office/drawing/2014/main" id="{0A417942-6329-47D3-88B8-8ABA43CE9FB6}"/>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モデルの根元から先端に向かって細くする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
        <p:nvSpPr>
          <p:cNvPr id="5" name="楕円 4">
            <a:extLst>
              <a:ext uri="{FF2B5EF4-FFF2-40B4-BE49-F238E27FC236}">
                <a16:creationId xmlns:a16="http://schemas.microsoft.com/office/drawing/2014/main" id="{2120F5AF-84E3-4411-852A-24EA4F0826AD}"/>
              </a:ext>
            </a:extLst>
          </p:cNvPr>
          <p:cNvSpPr/>
          <p:nvPr/>
        </p:nvSpPr>
        <p:spPr>
          <a:xfrm>
            <a:off x="2100817" y="2752202"/>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A385D913-34EC-4408-87D1-BEACAD1F603C}"/>
              </a:ext>
            </a:extLst>
          </p:cNvPr>
          <p:cNvSpPr txBox="1"/>
          <p:nvPr/>
        </p:nvSpPr>
        <p:spPr>
          <a:xfrm>
            <a:off x="2123728" y="2709667"/>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2</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楕円 7">
            <a:extLst>
              <a:ext uri="{FF2B5EF4-FFF2-40B4-BE49-F238E27FC236}">
                <a16:creationId xmlns:a16="http://schemas.microsoft.com/office/drawing/2014/main" id="{BE3CEEB9-AD09-4165-8E23-00F5E8A9830F}"/>
              </a:ext>
            </a:extLst>
          </p:cNvPr>
          <p:cNvSpPr/>
          <p:nvPr/>
        </p:nvSpPr>
        <p:spPr>
          <a:xfrm>
            <a:off x="3635896" y="2752202"/>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AA1FF242-D9DF-4B27-A236-A9138D2A5523}"/>
              </a:ext>
            </a:extLst>
          </p:cNvPr>
          <p:cNvSpPr txBox="1"/>
          <p:nvPr/>
        </p:nvSpPr>
        <p:spPr>
          <a:xfrm>
            <a:off x="3577335" y="2708920"/>
            <a:ext cx="691009" cy="553998"/>
          </a:xfrm>
          <a:prstGeom prst="rect">
            <a:avLst/>
          </a:prstGeom>
          <a:noFill/>
        </p:spPr>
        <p:txBody>
          <a:bodyPr wrap="square" rtlCol="0">
            <a:spAutoFit/>
          </a:bodyPr>
          <a:lstStyle/>
          <a:p>
            <a:r>
              <a:rPr kumimoji="1" lang="en-US" altLang="ja-JP" sz="30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30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pic>
        <p:nvPicPr>
          <p:cNvPr id="11" name="図 10">
            <a:extLst>
              <a:ext uri="{FF2B5EF4-FFF2-40B4-BE49-F238E27FC236}">
                <a16:creationId xmlns:a16="http://schemas.microsoft.com/office/drawing/2014/main" id="{4EF44A22-C3EE-49D4-91D6-A13F18BCA236}"/>
              </a:ext>
            </a:extLst>
          </p:cNvPr>
          <p:cNvPicPr>
            <a:picLocks noChangeAspect="1"/>
          </p:cNvPicPr>
          <p:nvPr/>
        </p:nvPicPr>
        <p:blipFill>
          <a:blip r:embed="rId4"/>
          <a:stretch>
            <a:fillRect/>
          </a:stretch>
        </p:blipFill>
        <p:spPr>
          <a:xfrm>
            <a:off x="5938589" y="4967059"/>
            <a:ext cx="2809875" cy="1571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正方形/長方形 11">
            <a:extLst>
              <a:ext uri="{FF2B5EF4-FFF2-40B4-BE49-F238E27FC236}">
                <a16:creationId xmlns:a16="http://schemas.microsoft.com/office/drawing/2014/main" id="{B6AA7923-9898-4041-8A64-E1D51A05E5F9}"/>
              </a:ext>
            </a:extLst>
          </p:cNvPr>
          <p:cNvSpPr/>
          <p:nvPr/>
        </p:nvSpPr>
        <p:spPr>
          <a:xfrm>
            <a:off x="7020272" y="3562903"/>
            <a:ext cx="864096" cy="864096"/>
          </a:xfrm>
          <a:prstGeom prst="rect">
            <a:avLst/>
          </a:prstGeom>
          <a:solidFill>
            <a:schemeClr val="tx1"/>
          </a:solidFill>
          <a:ln w="38100">
            <a:solidFill>
              <a:schemeClr val="bg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177281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543542"/>
            <a:ext cx="8676456" cy="1080120"/>
          </a:xfrm>
          <a:prstGeom prst="rect">
            <a:avLst/>
          </a:prstGeom>
        </p:spPr>
        <p:txBody>
          <a:bodyPr vert="horz" lIns="91440" tIns="45720" rIns="91440" bIns="45720" rtlCol="0" anchor="ctr">
            <a:normAutofit/>
          </a:bodyPr>
          <a:lstStyle/>
          <a:p>
            <a:pPr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rPr>
              <a:t>モデルの根元から先端に向かって細くする</a:t>
            </a:r>
            <a:endParaRPr lang="en-US" altLang="ja-JP" sz="2800" spc="600">
              <a:ln w="57150">
                <a:noFill/>
              </a:ln>
              <a:solidFill>
                <a:srgbClr val="FFFFCC"/>
              </a:solidFill>
              <a:latin typeface="小塚ゴシック Pro B" pitchFamily="34" charset="-128"/>
              <a:ea typeface="小塚ゴシック Pro B" pitchFamily="34" charset="-128"/>
            </a:endParaRPr>
          </a:p>
        </p:txBody>
      </p:sp>
      <p:pic>
        <p:nvPicPr>
          <p:cNvPr id="3" name="BranchGrowth4">
            <a:hlinkClick r:id="" action="ppaction://media"/>
            <a:extLst>
              <a:ext uri="{FF2B5EF4-FFF2-40B4-BE49-F238E27FC236}">
                <a16:creationId xmlns:a16="http://schemas.microsoft.com/office/drawing/2014/main" id="{173D43DC-F157-4167-9D40-3351C09B04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2551" y="1474816"/>
            <a:ext cx="7358899" cy="5026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79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何かのテクスチャと似てる？</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3" name="タイトル 3">
            <a:extLst>
              <a:ext uri="{FF2B5EF4-FFF2-40B4-BE49-F238E27FC236}">
                <a16:creationId xmlns:a16="http://schemas.microsoft.com/office/drawing/2014/main" id="{B238A074-1D3A-4478-A747-D5F6410E1CFD}"/>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W</a:t>
            </a:r>
            <a:r>
              <a:rPr lang="en-US" altLang="ja-JP" sz="3600" spc="600">
                <a:solidFill>
                  <a:srgbClr val="FFFFCC"/>
                </a:solidFill>
                <a:latin typeface="Pier Sans Medium" panose="00000600000000000000" pitchFamily="50" charset="0"/>
                <a:cs typeface="Aharoni" panose="02010803020104030203" pitchFamily="2" charset="-79"/>
              </a:rPr>
              <a:t>hat is flowmap?</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406218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7" name="タイトル 1">
            <a:extLst>
              <a:ext uri="{FF2B5EF4-FFF2-40B4-BE49-F238E27FC236}">
                <a16:creationId xmlns:a16="http://schemas.microsoft.com/office/drawing/2014/main" id="{0A417942-6329-47D3-88B8-8ABA43CE9FB6}"/>
              </a:ext>
            </a:extLst>
          </p:cNvPr>
          <p:cNvSpPr txBox="1">
            <a:spLocks/>
          </p:cNvSpPr>
          <p:nvPr/>
        </p:nvSpPr>
        <p:spPr>
          <a:xfrm>
            <a:off x="233772" y="1105810"/>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先端から先を透明にする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8" name="図 7">
            <a:extLst>
              <a:ext uri="{FF2B5EF4-FFF2-40B4-BE49-F238E27FC236}">
                <a16:creationId xmlns:a16="http://schemas.microsoft.com/office/drawing/2014/main" id="{D4C4FE3F-A096-4764-B8F0-35F38572E1E4}"/>
              </a:ext>
            </a:extLst>
          </p:cNvPr>
          <p:cNvPicPr>
            <a:picLocks noChangeAspect="1"/>
          </p:cNvPicPr>
          <p:nvPr/>
        </p:nvPicPr>
        <p:blipFill>
          <a:blip r:embed="rId3"/>
          <a:stretch>
            <a:fillRect/>
          </a:stretch>
        </p:blipFill>
        <p:spPr>
          <a:xfrm>
            <a:off x="0" y="2185930"/>
            <a:ext cx="9144000" cy="36193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495585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543542"/>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先端から先を透明にする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2" name="BranchGrowth5">
            <a:hlinkClick r:id="" action="ppaction://media"/>
            <a:extLst>
              <a:ext uri="{FF2B5EF4-FFF2-40B4-BE49-F238E27FC236}">
                <a16:creationId xmlns:a16="http://schemas.microsoft.com/office/drawing/2014/main" id="{F9D1BF2E-81A2-412F-B2CA-4C5A65EBC0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2551" y="1474816"/>
            <a:ext cx="7358899" cy="5026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931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8" name="タイトル 1">
            <a:extLst>
              <a:ext uri="{FF2B5EF4-FFF2-40B4-BE49-F238E27FC236}">
                <a16:creationId xmlns:a16="http://schemas.microsoft.com/office/drawing/2014/main" id="{B7A7A6E4-1336-4592-8146-4F814EEE3888}"/>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rPr>
              <a:t>「</a:t>
            </a:r>
            <a:r>
              <a:rPr lang="en-US" altLang="ja-JP" sz="2800" spc="600">
                <a:ln w="57150">
                  <a:noFill/>
                </a:ln>
                <a:solidFill>
                  <a:srgbClr val="D78029"/>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a:t>
            </a: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を加えてみる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258327671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200" spc="300">
                <a:solidFill>
                  <a:schemeClr val="accent3"/>
                </a:solidFill>
                <a:latin typeface="Pier Sans Medium" panose="00000600000000000000" pitchFamily="50" charset="0"/>
                <a:cs typeface="Aharoni" panose="02010803020104030203" pitchFamily="2" charset="-79"/>
              </a:rPr>
              <a:t>R</a:t>
            </a:r>
            <a:r>
              <a:rPr lang="en-US" altLang="ja-JP" sz="3200" spc="300">
                <a:solidFill>
                  <a:srgbClr val="FFFFCC"/>
                </a:solidFill>
                <a:latin typeface="Pier Sans Medium" panose="00000600000000000000" pitchFamily="50" charset="0"/>
                <a:cs typeface="Aharoni" panose="02010803020104030203" pitchFamily="2" charset="-79"/>
              </a:rPr>
              <a:t>elevant Information</a:t>
            </a:r>
            <a:endParaRPr lang="ja-JP" altLang="en-US" sz="3200" spc="300">
              <a:latin typeface="Pier Sans Medium" panose="00000600000000000000" pitchFamily="50" charset="0"/>
              <a:cs typeface="Aharoni" panose="02010803020104030203" pitchFamily="2" charset="-79"/>
            </a:endParaRPr>
          </a:p>
        </p:txBody>
      </p:sp>
      <p:grpSp>
        <p:nvGrpSpPr>
          <p:cNvPr id="9" name="グループ化 8">
            <a:extLst>
              <a:ext uri="{FF2B5EF4-FFF2-40B4-BE49-F238E27FC236}">
                <a16:creationId xmlns:a16="http://schemas.microsoft.com/office/drawing/2014/main" id="{CE8E3ED7-B5CF-4E35-A9AC-AFD2BCAEBCDF}"/>
              </a:ext>
            </a:extLst>
          </p:cNvPr>
          <p:cNvGrpSpPr/>
          <p:nvPr/>
        </p:nvGrpSpPr>
        <p:grpSpPr>
          <a:xfrm>
            <a:off x="731417" y="1772816"/>
            <a:ext cx="7681166" cy="4680520"/>
            <a:chOff x="681128" y="1772816"/>
            <a:chExt cx="7681166" cy="4680520"/>
          </a:xfrm>
        </p:grpSpPr>
        <p:pic>
          <p:nvPicPr>
            <p:cNvPr id="2" name="図 1">
              <a:extLst>
                <a:ext uri="{FF2B5EF4-FFF2-40B4-BE49-F238E27FC236}">
                  <a16:creationId xmlns:a16="http://schemas.microsoft.com/office/drawing/2014/main" id="{0827E071-38F0-4610-9413-34A085A560BE}"/>
                </a:ext>
              </a:extLst>
            </p:cNvPr>
            <p:cNvPicPr>
              <a:picLocks noChangeAspect="1"/>
            </p:cNvPicPr>
            <p:nvPr/>
          </p:nvPicPr>
          <p:blipFill>
            <a:blip r:embed="rId3"/>
            <a:stretch>
              <a:fillRect/>
            </a:stretch>
          </p:blipFill>
          <p:spPr>
            <a:xfrm>
              <a:off x="3681774" y="1772816"/>
              <a:ext cx="4680520" cy="468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図 4">
              <a:extLst>
                <a:ext uri="{FF2B5EF4-FFF2-40B4-BE49-F238E27FC236}">
                  <a16:creationId xmlns:a16="http://schemas.microsoft.com/office/drawing/2014/main" id="{707632CB-474A-44C3-853A-30FD6500BA09}"/>
                </a:ext>
              </a:extLst>
            </p:cNvPr>
            <p:cNvPicPr>
              <a:picLocks noChangeAspect="1"/>
            </p:cNvPicPr>
            <p:nvPr/>
          </p:nvPicPr>
          <p:blipFill>
            <a:blip r:embed="rId4"/>
            <a:stretch>
              <a:fillRect/>
            </a:stretch>
          </p:blipFill>
          <p:spPr>
            <a:xfrm>
              <a:off x="681128" y="2889113"/>
              <a:ext cx="2438400" cy="24479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8" name="タイトル 1">
            <a:extLst>
              <a:ext uri="{FF2B5EF4-FFF2-40B4-BE49-F238E27FC236}">
                <a16:creationId xmlns:a16="http://schemas.microsoft.com/office/drawing/2014/main" id="{D6E1C21B-B1EA-463F-ACD5-CAF8C450DB01}"/>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はこんなグラフ</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
        <p:nvSpPr>
          <p:cNvPr id="10" name="矢印: 右 9">
            <a:extLst>
              <a:ext uri="{FF2B5EF4-FFF2-40B4-BE49-F238E27FC236}">
                <a16:creationId xmlns:a16="http://schemas.microsoft.com/office/drawing/2014/main" id="{221CD1F3-C21A-4464-A136-CBBB5BBD1BE9}"/>
              </a:ext>
            </a:extLst>
          </p:cNvPr>
          <p:cNvSpPr/>
          <p:nvPr/>
        </p:nvSpPr>
        <p:spPr>
          <a:xfrm>
            <a:off x="3121969" y="3806839"/>
            <a:ext cx="673719" cy="612472"/>
          </a:xfrm>
          <a:prstGeom prst="rightArrow">
            <a:avLst/>
          </a:prstGeom>
          <a:ln w="57150">
            <a:solidFill>
              <a:srgbClr val="FFFFCC"/>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21637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7" name="タイトル 1">
            <a:extLst>
              <a:ext uri="{FF2B5EF4-FFF2-40B4-BE49-F238E27FC236}">
                <a16:creationId xmlns:a16="http://schemas.microsoft.com/office/drawing/2014/main" id="{0A417942-6329-47D3-88B8-8ABA43CE9FB6}"/>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を加える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grpSp>
        <p:nvGrpSpPr>
          <p:cNvPr id="9" name="グループ化 8">
            <a:extLst>
              <a:ext uri="{FF2B5EF4-FFF2-40B4-BE49-F238E27FC236}">
                <a16:creationId xmlns:a16="http://schemas.microsoft.com/office/drawing/2014/main" id="{D4F672FC-A5F7-4657-9BF5-B488BACEAC33}"/>
              </a:ext>
            </a:extLst>
          </p:cNvPr>
          <p:cNvGrpSpPr/>
          <p:nvPr/>
        </p:nvGrpSpPr>
        <p:grpSpPr>
          <a:xfrm>
            <a:off x="463045" y="1815480"/>
            <a:ext cx="8217910" cy="4349823"/>
            <a:chOff x="412601" y="1887488"/>
            <a:chExt cx="8217910" cy="4349823"/>
          </a:xfrm>
        </p:grpSpPr>
        <p:pic>
          <p:nvPicPr>
            <p:cNvPr id="8" name="図 7">
              <a:extLst>
                <a:ext uri="{FF2B5EF4-FFF2-40B4-BE49-F238E27FC236}">
                  <a16:creationId xmlns:a16="http://schemas.microsoft.com/office/drawing/2014/main" id="{83700CAD-1156-4E43-966E-40F1F5ACC678}"/>
                </a:ext>
              </a:extLst>
            </p:cNvPr>
            <p:cNvPicPr>
              <a:picLocks noChangeAspect="1"/>
            </p:cNvPicPr>
            <p:nvPr/>
          </p:nvPicPr>
          <p:blipFill>
            <a:blip r:embed="rId3"/>
            <a:stretch>
              <a:fillRect/>
            </a:stretch>
          </p:blipFill>
          <p:spPr>
            <a:xfrm>
              <a:off x="3220913" y="1887488"/>
              <a:ext cx="5409598" cy="43498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図 1">
              <a:extLst>
                <a:ext uri="{FF2B5EF4-FFF2-40B4-BE49-F238E27FC236}">
                  <a16:creationId xmlns:a16="http://schemas.microsoft.com/office/drawing/2014/main" id="{F541FDA4-3DC4-4999-952B-C281D492859C}"/>
                </a:ext>
              </a:extLst>
            </p:cNvPr>
            <p:cNvPicPr>
              <a:picLocks noChangeAspect="1"/>
            </p:cNvPicPr>
            <p:nvPr/>
          </p:nvPicPr>
          <p:blipFill>
            <a:blip r:embed="rId4"/>
            <a:stretch>
              <a:fillRect/>
            </a:stretch>
          </p:blipFill>
          <p:spPr>
            <a:xfrm>
              <a:off x="412601" y="1887488"/>
              <a:ext cx="2481507" cy="2304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41280880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EFB76DFC-F3DE-4727-9A0B-FB3353DF73C3}"/>
              </a:ext>
            </a:extLst>
          </p:cNvPr>
          <p:cNvPicPr>
            <a:picLocks noChangeAspect="1"/>
          </p:cNvPicPr>
          <p:nvPr/>
        </p:nvPicPr>
        <p:blipFill>
          <a:blip r:embed="rId3"/>
          <a:stretch>
            <a:fillRect/>
          </a:stretch>
        </p:blipFill>
        <p:spPr>
          <a:xfrm>
            <a:off x="0" y="1791750"/>
            <a:ext cx="9144000" cy="43928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タイトル 1">
            <a:extLst>
              <a:ext uri="{FF2B5EF4-FFF2-40B4-BE49-F238E27FC236}">
                <a16:creationId xmlns:a16="http://schemas.microsoft.com/office/drawing/2014/main" id="{1ECC1B8A-BBEF-4476-9A9A-4E3E751BA909}"/>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を加える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303875135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F89B387F-AE29-4616-92DB-308D9C269494}"/>
              </a:ext>
            </a:extLst>
          </p:cNvPr>
          <p:cNvPicPr>
            <a:picLocks noChangeAspect="1"/>
          </p:cNvPicPr>
          <p:nvPr/>
        </p:nvPicPr>
        <p:blipFill>
          <a:blip r:embed="rId3"/>
          <a:stretch>
            <a:fillRect/>
          </a:stretch>
        </p:blipFill>
        <p:spPr>
          <a:xfrm>
            <a:off x="976064" y="2638800"/>
            <a:ext cx="7772400" cy="3627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1ECC1B8A-BBEF-4476-9A9A-4E3E751BA909}"/>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を加える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grpSp>
        <p:nvGrpSpPr>
          <p:cNvPr id="11" name="グループ化 10">
            <a:extLst>
              <a:ext uri="{FF2B5EF4-FFF2-40B4-BE49-F238E27FC236}">
                <a16:creationId xmlns:a16="http://schemas.microsoft.com/office/drawing/2014/main" id="{E6BAA67E-F31D-41FD-85E6-560DDD01E47E}"/>
              </a:ext>
            </a:extLst>
          </p:cNvPr>
          <p:cNvGrpSpPr/>
          <p:nvPr/>
        </p:nvGrpSpPr>
        <p:grpSpPr>
          <a:xfrm>
            <a:off x="395536" y="1807092"/>
            <a:ext cx="2215964" cy="1261868"/>
            <a:chOff x="267804" y="1810568"/>
            <a:chExt cx="2215964" cy="1261868"/>
          </a:xfrm>
        </p:grpSpPr>
        <p:pic>
          <p:nvPicPr>
            <p:cNvPr id="8" name="図 7">
              <a:extLst>
                <a:ext uri="{FF2B5EF4-FFF2-40B4-BE49-F238E27FC236}">
                  <a16:creationId xmlns:a16="http://schemas.microsoft.com/office/drawing/2014/main" id="{FAD17F6D-EF4F-41C2-B860-FC27EE8DE2D8}"/>
                </a:ext>
              </a:extLst>
            </p:cNvPr>
            <p:cNvPicPr>
              <a:picLocks noChangeAspect="1"/>
            </p:cNvPicPr>
            <p:nvPr/>
          </p:nvPicPr>
          <p:blipFill>
            <a:blip r:embed="rId4"/>
            <a:stretch>
              <a:fillRect/>
            </a:stretch>
          </p:blipFill>
          <p:spPr>
            <a:xfrm>
              <a:off x="267804" y="1810568"/>
              <a:ext cx="2215964" cy="1261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楕円 8">
              <a:extLst>
                <a:ext uri="{FF2B5EF4-FFF2-40B4-BE49-F238E27FC236}">
                  <a16:creationId xmlns:a16="http://schemas.microsoft.com/office/drawing/2014/main" id="{E6029E77-9FFF-42DC-B0A6-A7894F3B724D}"/>
                </a:ext>
              </a:extLst>
            </p:cNvPr>
            <p:cNvSpPr/>
            <p:nvPr/>
          </p:nvSpPr>
          <p:spPr>
            <a:xfrm>
              <a:off x="1824872" y="2412211"/>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DE16C-1AF4-488E-98DD-DD6B416B46EC}"/>
                </a:ext>
              </a:extLst>
            </p:cNvPr>
            <p:cNvSpPr txBox="1"/>
            <p:nvPr/>
          </p:nvSpPr>
          <p:spPr>
            <a:xfrm>
              <a:off x="1847783" y="2356229"/>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3" name="図 12">
            <a:extLst>
              <a:ext uri="{FF2B5EF4-FFF2-40B4-BE49-F238E27FC236}">
                <a16:creationId xmlns:a16="http://schemas.microsoft.com/office/drawing/2014/main" id="{2A15F22B-C14C-455E-8FBE-9106C88730E1}"/>
              </a:ext>
            </a:extLst>
          </p:cNvPr>
          <p:cNvPicPr>
            <a:picLocks noChangeAspect="1"/>
          </p:cNvPicPr>
          <p:nvPr/>
        </p:nvPicPr>
        <p:blipFill>
          <a:blip r:embed="rId5"/>
          <a:stretch>
            <a:fillRect/>
          </a:stretch>
        </p:blipFill>
        <p:spPr>
          <a:xfrm>
            <a:off x="6156176" y="1738050"/>
            <a:ext cx="2398207" cy="1341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113419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F89B387F-AE29-4616-92DB-308D9C269494}"/>
              </a:ext>
            </a:extLst>
          </p:cNvPr>
          <p:cNvPicPr>
            <a:picLocks noChangeAspect="1"/>
          </p:cNvPicPr>
          <p:nvPr/>
        </p:nvPicPr>
        <p:blipFill>
          <a:blip r:embed="rId3"/>
          <a:stretch>
            <a:fillRect/>
          </a:stretch>
        </p:blipFill>
        <p:spPr>
          <a:xfrm>
            <a:off x="976064" y="2638800"/>
            <a:ext cx="7772400" cy="3627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1ECC1B8A-BBEF-4476-9A9A-4E3E751BA909}"/>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を加える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grpSp>
        <p:nvGrpSpPr>
          <p:cNvPr id="11" name="グループ化 10">
            <a:extLst>
              <a:ext uri="{FF2B5EF4-FFF2-40B4-BE49-F238E27FC236}">
                <a16:creationId xmlns:a16="http://schemas.microsoft.com/office/drawing/2014/main" id="{E6BAA67E-F31D-41FD-85E6-560DDD01E47E}"/>
              </a:ext>
            </a:extLst>
          </p:cNvPr>
          <p:cNvGrpSpPr/>
          <p:nvPr/>
        </p:nvGrpSpPr>
        <p:grpSpPr>
          <a:xfrm>
            <a:off x="395536" y="1807092"/>
            <a:ext cx="2215964" cy="1261868"/>
            <a:chOff x="267804" y="1810568"/>
            <a:chExt cx="2215964" cy="1261868"/>
          </a:xfrm>
        </p:grpSpPr>
        <p:pic>
          <p:nvPicPr>
            <p:cNvPr id="8" name="図 7">
              <a:extLst>
                <a:ext uri="{FF2B5EF4-FFF2-40B4-BE49-F238E27FC236}">
                  <a16:creationId xmlns:a16="http://schemas.microsoft.com/office/drawing/2014/main" id="{FAD17F6D-EF4F-41C2-B860-FC27EE8DE2D8}"/>
                </a:ext>
              </a:extLst>
            </p:cNvPr>
            <p:cNvPicPr>
              <a:picLocks noChangeAspect="1"/>
            </p:cNvPicPr>
            <p:nvPr/>
          </p:nvPicPr>
          <p:blipFill>
            <a:blip r:embed="rId4"/>
            <a:stretch>
              <a:fillRect/>
            </a:stretch>
          </p:blipFill>
          <p:spPr>
            <a:xfrm>
              <a:off x="267804" y="1810568"/>
              <a:ext cx="2215964" cy="1261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楕円 8">
              <a:extLst>
                <a:ext uri="{FF2B5EF4-FFF2-40B4-BE49-F238E27FC236}">
                  <a16:creationId xmlns:a16="http://schemas.microsoft.com/office/drawing/2014/main" id="{E6029E77-9FFF-42DC-B0A6-A7894F3B724D}"/>
                </a:ext>
              </a:extLst>
            </p:cNvPr>
            <p:cNvSpPr/>
            <p:nvPr/>
          </p:nvSpPr>
          <p:spPr>
            <a:xfrm>
              <a:off x="1824872" y="2412211"/>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DE16C-1AF4-488E-98DD-DD6B416B46EC}"/>
                </a:ext>
              </a:extLst>
            </p:cNvPr>
            <p:cNvSpPr txBox="1"/>
            <p:nvPr/>
          </p:nvSpPr>
          <p:spPr>
            <a:xfrm>
              <a:off x="1847783" y="2356229"/>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1</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3" name="矢印: 左右 12">
            <a:extLst>
              <a:ext uri="{FF2B5EF4-FFF2-40B4-BE49-F238E27FC236}">
                <a16:creationId xmlns:a16="http://schemas.microsoft.com/office/drawing/2014/main" id="{6A85F786-1D3B-4FE0-9D66-E9898D5DB450}"/>
              </a:ext>
            </a:extLst>
          </p:cNvPr>
          <p:cNvSpPr/>
          <p:nvPr/>
        </p:nvSpPr>
        <p:spPr>
          <a:xfrm>
            <a:off x="3977934" y="4797152"/>
            <a:ext cx="1188132" cy="288032"/>
          </a:xfrm>
          <a:prstGeom prst="leftRightArrow">
            <a:avLst/>
          </a:prstGeom>
          <a:ln w="28575">
            <a:solidFill>
              <a:srgbClr val="FFFFCC"/>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F8C5A222-1D1A-4C60-8DC5-1081130EE23E}"/>
              </a:ext>
            </a:extLst>
          </p:cNvPr>
          <p:cNvPicPr>
            <a:picLocks noChangeAspect="1"/>
          </p:cNvPicPr>
          <p:nvPr/>
        </p:nvPicPr>
        <p:blipFill>
          <a:blip r:embed="rId5"/>
          <a:stretch>
            <a:fillRect/>
          </a:stretch>
        </p:blipFill>
        <p:spPr>
          <a:xfrm>
            <a:off x="6156176" y="1738050"/>
            <a:ext cx="2398207" cy="1341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60484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1ECC1B8A-BBEF-4476-9A9A-4E3E751BA909}"/>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を加える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3" name="図 2">
            <a:extLst>
              <a:ext uri="{FF2B5EF4-FFF2-40B4-BE49-F238E27FC236}">
                <a16:creationId xmlns:a16="http://schemas.microsoft.com/office/drawing/2014/main" id="{B4E15458-E687-493C-A6D5-CE8303F5131D}"/>
              </a:ext>
            </a:extLst>
          </p:cNvPr>
          <p:cNvPicPr>
            <a:picLocks noChangeAspect="1"/>
          </p:cNvPicPr>
          <p:nvPr/>
        </p:nvPicPr>
        <p:blipFill>
          <a:blip r:embed="rId3"/>
          <a:stretch>
            <a:fillRect/>
          </a:stretch>
        </p:blipFill>
        <p:spPr>
          <a:xfrm>
            <a:off x="976064" y="2636912"/>
            <a:ext cx="7772400" cy="3627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 name="グループ化 10">
            <a:extLst>
              <a:ext uri="{FF2B5EF4-FFF2-40B4-BE49-F238E27FC236}">
                <a16:creationId xmlns:a16="http://schemas.microsoft.com/office/drawing/2014/main" id="{E6BAA67E-F31D-41FD-85E6-560DDD01E47E}"/>
              </a:ext>
            </a:extLst>
          </p:cNvPr>
          <p:cNvGrpSpPr/>
          <p:nvPr/>
        </p:nvGrpSpPr>
        <p:grpSpPr>
          <a:xfrm>
            <a:off x="395536" y="1807092"/>
            <a:ext cx="2215964" cy="1261868"/>
            <a:chOff x="267804" y="1810568"/>
            <a:chExt cx="2215964" cy="1261868"/>
          </a:xfrm>
        </p:grpSpPr>
        <p:pic>
          <p:nvPicPr>
            <p:cNvPr id="8" name="図 7">
              <a:extLst>
                <a:ext uri="{FF2B5EF4-FFF2-40B4-BE49-F238E27FC236}">
                  <a16:creationId xmlns:a16="http://schemas.microsoft.com/office/drawing/2014/main" id="{FAD17F6D-EF4F-41C2-B860-FC27EE8DE2D8}"/>
                </a:ext>
              </a:extLst>
            </p:cNvPr>
            <p:cNvPicPr>
              <a:picLocks noChangeAspect="1"/>
            </p:cNvPicPr>
            <p:nvPr/>
          </p:nvPicPr>
          <p:blipFill>
            <a:blip r:embed="rId4"/>
            <a:stretch>
              <a:fillRect/>
            </a:stretch>
          </p:blipFill>
          <p:spPr>
            <a:xfrm>
              <a:off x="267804" y="1810568"/>
              <a:ext cx="2215964" cy="1261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楕円 8">
              <a:extLst>
                <a:ext uri="{FF2B5EF4-FFF2-40B4-BE49-F238E27FC236}">
                  <a16:creationId xmlns:a16="http://schemas.microsoft.com/office/drawing/2014/main" id="{E6029E77-9FFF-42DC-B0A6-A7894F3B724D}"/>
                </a:ext>
              </a:extLst>
            </p:cNvPr>
            <p:cNvSpPr/>
            <p:nvPr/>
          </p:nvSpPr>
          <p:spPr>
            <a:xfrm>
              <a:off x="1824872" y="2412211"/>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DE16C-1AF4-488E-98DD-DD6B416B46EC}"/>
                </a:ext>
              </a:extLst>
            </p:cNvPr>
            <p:cNvSpPr txBox="1"/>
            <p:nvPr/>
          </p:nvSpPr>
          <p:spPr>
            <a:xfrm>
              <a:off x="1847783" y="2368929"/>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0</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3" name="図 12">
            <a:extLst>
              <a:ext uri="{FF2B5EF4-FFF2-40B4-BE49-F238E27FC236}">
                <a16:creationId xmlns:a16="http://schemas.microsoft.com/office/drawing/2014/main" id="{1B453157-D8CA-46FF-93AC-331982B81E3C}"/>
              </a:ext>
            </a:extLst>
          </p:cNvPr>
          <p:cNvPicPr>
            <a:picLocks noChangeAspect="1"/>
          </p:cNvPicPr>
          <p:nvPr/>
        </p:nvPicPr>
        <p:blipFill>
          <a:blip r:embed="rId5"/>
          <a:stretch>
            <a:fillRect/>
          </a:stretch>
        </p:blipFill>
        <p:spPr>
          <a:xfrm>
            <a:off x="6156176" y="1738050"/>
            <a:ext cx="2398207" cy="1341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正方形/長方形 13">
            <a:extLst>
              <a:ext uri="{FF2B5EF4-FFF2-40B4-BE49-F238E27FC236}">
                <a16:creationId xmlns:a16="http://schemas.microsoft.com/office/drawing/2014/main" id="{D8F7B059-4740-4705-B153-286EC6640EC8}"/>
              </a:ext>
            </a:extLst>
          </p:cNvPr>
          <p:cNvSpPr/>
          <p:nvPr/>
        </p:nvSpPr>
        <p:spPr>
          <a:xfrm>
            <a:off x="3559939" y="3125093"/>
            <a:ext cx="2092181" cy="72008"/>
          </a:xfrm>
          <a:prstGeom prst="rect">
            <a:avLst/>
          </a:prstGeom>
          <a:solidFill>
            <a:srgbClr val="FFF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074981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1ECC1B8A-BBEF-4476-9A9A-4E3E751BA909}"/>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を加える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3" name="図 2">
            <a:extLst>
              <a:ext uri="{FF2B5EF4-FFF2-40B4-BE49-F238E27FC236}">
                <a16:creationId xmlns:a16="http://schemas.microsoft.com/office/drawing/2014/main" id="{B4E15458-E687-493C-A6D5-CE8303F5131D}"/>
              </a:ext>
            </a:extLst>
          </p:cNvPr>
          <p:cNvPicPr>
            <a:picLocks noChangeAspect="1"/>
          </p:cNvPicPr>
          <p:nvPr/>
        </p:nvPicPr>
        <p:blipFill>
          <a:blip r:embed="rId3"/>
          <a:stretch>
            <a:fillRect/>
          </a:stretch>
        </p:blipFill>
        <p:spPr>
          <a:xfrm>
            <a:off x="976064" y="2636912"/>
            <a:ext cx="7772400" cy="3627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nvGrpSpPr>
          <p:cNvPr id="11" name="グループ化 10">
            <a:extLst>
              <a:ext uri="{FF2B5EF4-FFF2-40B4-BE49-F238E27FC236}">
                <a16:creationId xmlns:a16="http://schemas.microsoft.com/office/drawing/2014/main" id="{E6BAA67E-F31D-41FD-85E6-560DDD01E47E}"/>
              </a:ext>
            </a:extLst>
          </p:cNvPr>
          <p:cNvGrpSpPr/>
          <p:nvPr/>
        </p:nvGrpSpPr>
        <p:grpSpPr>
          <a:xfrm>
            <a:off x="395536" y="1807092"/>
            <a:ext cx="2215964" cy="1261868"/>
            <a:chOff x="267804" y="1810568"/>
            <a:chExt cx="2215964" cy="1261868"/>
          </a:xfrm>
        </p:grpSpPr>
        <p:pic>
          <p:nvPicPr>
            <p:cNvPr id="8" name="図 7">
              <a:extLst>
                <a:ext uri="{FF2B5EF4-FFF2-40B4-BE49-F238E27FC236}">
                  <a16:creationId xmlns:a16="http://schemas.microsoft.com/office/drawing/2014/main" id="{FAD17F6D-EF4F-41C2-B860-FC27EE8DE2D8}"/>
                </a:ext>
              </a:extLst>
            </p:cNvPr>
            <p:cNvPicPr>
              <a:picLocks noChangeAspect="1"/>
            </p:cNvPicPr>
            <p:nvPr/>
          </p:nvPicPr>
          <p:blipFill>
            <a:blip r:embed="rId4"/>
            <a:stretch>
              <a:fillRect/>
            </a:stretch>
          </p:blipFill>
          <p:spPr>
            <a:xfrm>
              <a:off x="267804" y="1810568"/>
              <a:ext cx="2215964" cy="1261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楕円 8">
              <a:extLst>
                <a:ext uri="{FF2B5EF4-FFF2-40B4-BE49-F238E27FC236}">
                  <a16:creationId xmlns:a16="http://schemas.microsoft.com/office/drawing/2014/main" id="{E6029E77-9FFF-42DC-B0A6-A7894F3B724D}"/>
                </a:ext>
              </a:extLst>
            </p:cNvPr>
            <p:cNvSpPr/>
            <p:nvPr/>
          </p:nvSpPr>
          <p:spPr>
            <a:xfrm>
              <a:off x="1824872" y="2412211"/>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DE16C-1AF4-488E-98DD-DD6B416B46EC}"/>
                </a:ext>
              </a:extLst>
            </p:cNvPr>
            <p:cNvSpPr txBox="1"/>
            <p:nvPr/>
          </p:nvSpPr>
          <p:spPr>
            <a:xfrm>
              <a:off x="1847783" y="2368929"/>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0</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2" name="矢印: 左 11">
            <a:extLst>
              <a:ext uri="{FF2B5EF4-FFF2-40B4-BE49-F238E27FC236}">
                <a16:creationId xmlns:a16="http://schemas.microsoft.com/office/drawing/2014/main" id="{257EEC78-E813-47AB-A128-0B99A06CDADE}"/>
              </a:ext>
            </a:extLst>
          </p:cNvPr>
          <p:cNvSpPr/>
          <p:nvPr/>
        </p:nvSpPr>
        <p:spPr>
          <a:xfrm>
            <a:off x="3559939" y="4005064"/>
            <a:ext cx="2024121" cy="490696"/>
          </a:xfrm>
          <a:prstGeom prst="leftArrow">
            <a:avLst/>
          </a:prstGeom>
          <a:ln w="28575">
            <a:solidFill>
              <a:srgbClr val="FFFFCC"/>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3" name="タイトル 1">
            <a:extLst>
              <a:ext uri="{FF2B5EF4-FFF2-40B4-BE49-F238E27FC236}">
                <a16:creationId xmlns:a16="http://schemas.microsoft.com/office/drawing/2014/main" id="{663FCB13-70F3-4CD4-981B-F906A2C8CB57}"/>
              </a:ext>
            </a:extLst>
          </p:cNvPr>
          <p:cNvSpPr txBox="1">
            <a:spLocks/>
          </p:cNvSpPr>
          <p:nvPr/>
        </p:nvSpPr>
        <p:spPr>
          <a:xfrm>
            <a:off x="4211960" y="3268267"/>
            <a:ext cx="87789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-1</a:t>
            </a:r>
          </a:p>
        </p:txBody>
      </p:sp>
      <p:pic>
        <p:nvPicPr>
          <p:cNvPr id="14" name="図 13">
            <a:extLst>
              <a:ext uri="{FF2B5EF4-FFF2-40B4-BE49-F238E27FC236}">
                <a16:creationId xmlns:a16="http://schemas.microsoft.com/office/drawing/2014/main" id="{E528DFBF-65E5-4861-A8DD-2628052336FD}"/>
              </a:ext>
            </a:extLst>
          </p:cNvPr>
          <p:cNvPicPr>
            <a:picLocks noChangeAspect="1"/>
          </p:cNvPicPr>
          <p:nvPr/>
        </p:nvPicPr>
        <p:blipFill>
          <a:blip r:embed="rId5"/>
          <a:stretch>
            <a:fillRect/>
          </a:stretch>
        </p:blipFill>
        <p:spPr>
          <a:xfrm>
            <a:off x="6156176" y="1738050"/>
            <a:ext cx="2398207" cy="1341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正方形/長方形 1">
            <a:extLst>
              <a:ext uri="{FF2B5EF4-FFF2-40B4-BE49-F238E27FC236}">
                <a16:creationId xmlns:a16="http://schemas.microsoft.com/office/drawing/2014/main" id="{F8E9814B-2403-4A4C-96A3-50345C7B4B44}"/>
              </a:ext>
            </a:extLst>
          </p:cNvPr>
          <p:cNvSpPr/>
          <p:nvPr/>
        </p:nvSpPr>
        <p:spPr>
          <a:xfrm>
            <a:off x="3559939" y="3125093"/>
            <a:ext cx="2092181" cy="72008"/>
          </a:xfrm>
          <a:prstGeom prst="rect">
            <a:avLst/>
          </a:prstGeom>
          <a:solidFill>
            <a:srgbClr val="FFF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210191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3">
            <a:extLst>
              <a:ext uri="{FF2B5EF4-FFF2-40B4-BE49-F238E27FC236}">
                <a16:creationId xmlns:a16="http://schemas.microsoft.com/office/drawing/2014/main" id="{B238A074-1D3A-4478-A747-D5F6410E1CFD}"/>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W</a:t>
            </a:r>
            <a:r>
              <a:rPr lang="en-US" altLang="ja-JP" sz="3600" spc="600">
                <a:solidFill>
                  <a:srgbClr val="FFFFCC"/>
                </a:solidFill>
                <a:latin typeface="Pier Sans Medium" panose="00000600000000000000" pitchFamily="50" charset="0"/>
                <a:cs typeface="Aharoni" panose="02010803020104030203" pitchFamily="2" charset="-79"/>
              </a:rPr>
              <a:t>hat is flowmap?</a:t>
            </a:r>
            <a:endParaRPr lang="ja-JP" altLang="en-US" sz="3600" spc="600">
              <a:latin typeface="Pier Sans Medium" panose="00000600000000000000" pitchFamily="50" charset="0"/>
              <a:cs typeface="Aharoni" panose="02010803020104030203" pitchFamily="2" charset="-79"/>
            </a:endParaRPr>
          </a:p>
        </p:txBody>
      </p:sp>
      <p:grpSp>
        <p:nvGrpSpPr>
          <p:cNvPr id="12" name="グループ化 11">
            <a:extLst>
              <a:ext uri="{FF2B5EF4-FFF2-40B4-BE49-F238E27FC236}">
                <a16:creationId xmlns:a16="http://schemas.microsoft.com/office/drawing/2014/main" id="{B6AE97D8-5E8B-415E-8CC1-B447ED8B505F}"/>
              </a:ext>
            </a:extLst>
          </p:cNvPr>
          <p:cNvGrpSpPr/>
          <p:nvPr/>
        </p:nvGrpSpPr>
        <p:grpSpPr>
          <a:xfrm>
            <a:off x="287524" y="994912"/>
            <a:ext cx="8568952" cy="5516740"/>
            <a:chOff x="251520" y="982212"/>
            <a:chExt cx="8568952" cy="5516740"/>
          </a:xfrm>
        </p:grpSpPr>
        <p:pic>
          <p:nvPicPr>
            <p:cNvPr id="6" name="図 5">
              <a:extLst>
                <a:ext uri="{FF2B5EF4-FFF2-40B4-BE49-F238E27FC236}">
                  <a16:creationId xmlns:a16="http://schemas.microsoft.com/office/drawing/2014/main" id="{F5FADB32-BA5D-4BD5-BA66-890D5A64602F}"/>
                </a:ext>
              </a:extLst>
            </p:cNvPr>
            <p:cNvPicPr>
              <a:picLocks noChangeAspect="1"/>
            </p:cNvPicPr>
            <p:nvPr/>
          </p:nvPicPr>
          <p:blipFill>
            <a:blip r:embed="rId3"/>
            <a:stretch>
              <a:fillRect/>
            </a:stretch>
          </p:blipFill>
          <p:spPr>
            <a:xfrm>
              <a:off x="251520" y="982212"/>
              <a:ext cx="3962395" cy="3962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図 7">
              <a:extLst>
                <a:ext uri="{FF2B5EF4-FFF2-40B4-BE49-F238E27FC236}">
                  <a16:creationId xmlns:a16="http://schemas.microsoft.com/office/drawing/2014/main" id="{936B63DB-8B62-4B21-A028-CC1A0ECDA815}"/>
                </a:ext>
              </a:extLst>
            </p:cNvPr>
            <p:cNvPicPr>
              <a:picLocks noChangeAspect="1"/>
            </p:cNvPicPr>
            <p:nvPr/>
          </p:nvPicPr>
          <p:blipFill>
            <a:blip r:embed="rId4"/>
            <a:stretch>
              <a:fillRect/>
            </a:stretch>
          </p:blipFill>
          <p:spPr>
            <a:xfrm>
              <a:off x="2200564" y="2287934"/>
              <a:ext cx="2161407" cy="42110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図 6">
              <a:extLst>
                <a:ext uri="{FF2B5EF4-FFF2-40B4-BE49-F238E27FC236}">
                  <a16:creationId xmlns:a16="http://schemas.microsoft.com/office/drawing/2014/main" id="{7DA3D9D4-4A5E-4ADC-ADA1-8F29A4269EF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6016" y="982212"/>
              <a:ext cx="3962397" cy="39623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図 8">
              <a:extLst>
                <a:ext uri="{FF2B5EF4-FFF2-40B4-BE49-F238E27FC236}">
                  <a16:creationId xmlns:a16="http://schemas.microsoft.com/office/drawing/2014/main" id="{1492E2A2-8709-4EA1-8BFE-B9CF4830E4B6}"/>
                </a:ext>
              </a:extLst>
            </p:cNvPr>
            <p:cNvPicPr>
              <a:picLocks noChangeAspect="1"/>
            </p:cNvPicPr>
            <p:nvPr/>
          </p:nvPicPr>
          <p:blipFill>
            <a:blip r:embed="rId6"/>
            <a:stretch>
              <a:fillRect/>
            </a:stretch>
          </p:blipFill>
          <p:spPr>
            <a:xfrm>
              <a:off x="6665060" y="2289733"/>
              <a:ext cx="2155412" cy="4199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47908878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DEF5F67-6596-4C8F-B77F-C2857E00543F}"/>
              </a:ext>
            </a:extLst>
          </p:cNvPr>
          <p:cNvPicPr>
            <a:picLocks noChangeAspect="1"/>
          </p:cNvPicPr>
          <p:nvPr/>
        </p:nvPicPr>
        <p:blipFill>
          <a:blip r:embed="rId3"/>
          <a:stretch>
            <a:fillRect/>
          </a:stretch>
        </p:blipFill>
        <p:spPr>
          <a:xfrm>
            <a:off x="975600" y="2638800"/>
            <a:ext cx="7772400" cy="3627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1ECC1B8A-BBEF-4476-9A9A-4E3E751BA909}"/>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を加える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grpSp>
        <p:nvGrpSpPr>
          <p:cNvPr id="11" name="グループ化 10">
            <a:extLst>
              <a:ext uri="{FF2B5EF4-FFF2-40B4-BE49-F238E27FC236}">
                <a16:creationId xmlns:a16="http://schemas.microsoft.com/office/drawing/2014/main" id="{E6BAA67E-F31D-41FD-85E6-560DDD01E47E}"/>
              </a:ext>
            </a:extLst>
          </p:cNvPr>
          <p:cNvGrpSpPr/>
          <p:nvPr/>
        </p:nvGrpSpPr>
        <p:grpSpPr>
          <a:xfrm>
            <a:off x="395536" y="1807092"/>
            <a:ext cx="2215964" cy="1261868"/>
            <a:chOff x="267804" y="1810568"/>
            <a:chExt cx="2215964" cy="1261868"/>
          </a:xfrm>
        </p:grpSpPr>
        <p:pic>
          <p:nvPicPr>
            <p:cNvPr id="8" name="図 7">
              <a:extLst>
                <a:ext uri="{FF2B5EF4-FFF2-40B4-BE49-F238E27FC236}">
                  <a16:creationId xmlns:a16="http://schemas.microsoft.com/office/drawing/2014/main" id="{FAD17F6D-EF4F-41C2-B860-FC27EE8DE2D8}"/>
                </a:ext>
              </a:extLst>
            </p:cNvPr>
            <p:cNvPicPr>
              <a:picLocks noChangeAspect="1"/>
            </p:cNvPicPr>
            <p:nvPr/>
          </p:nvPicPr>
          <p:blipFill>
            <a:blip r:embed="rId4"/>
            <a:stretch>
              <a:fillRect/>
            </a:stretch>
          </p:blipFill>
          <p:spPr>
            <a:xfrm>
              <a:off x="267804" y="1810568"/>
              <a:ext cx="2215964" cy="1261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楕円 8">
              <a:extLst>
                <a:ext uri="{FF2B5EF4-FFF2-40B4-BE49-F238E27FC236}">
                  <a16:creationId xmlns:a16="http://schemas.microsoft.com/office/drawing/2014/main" id="{E6029E77-9FFF-42DC-B0A6-A7894F3B724D}"/>
                </a:ext>
              </a:extLst>
            </p:cNvPr>
            <p:cNvSpPr/>
            <p:nvPr/>
          </p:nvSpPr>
          <p:spPr>
            <a:xfrm>
              <a:off x="1824872" y="2412211"/>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DE16C-1AF4-488E-98DD-DD6B416B46EC}"/>
                </a:ext>
              </a:extLst>
            </p:cNvPr>
            <p:cNvSpPr txBox="1"/>
            <p:nvPr/>
          </p:nvSpPr>
          <p:spPr>
            <a:xfrm>
              <a:off x="1847783" y="2356229"/>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2</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3" name="図 12">
            <a:extLst>
              <a:ext uri="{FF2B5EF4-FFF2-40B4-BE49-F238E27FC236}">
                <a16:creationId xmlns:a16="http://schemas.microsoft.com/office/drawing/2014/main" id="{4CA06E87-F50B-44E4-BCA4-5A33D2EF698C}"/>
              </a:ext>
            </a:extLst>
          </p:cNvPr>
          <p:cNvPicPr>
            <a:picLocks noChangeAspect="1"/>
          </p:cNvPicPr>
          <p:nvPr/>
        </p:nvPicPr>
        <p:blipFill>
          <a:blip r:embed="rId5"/>
          <a:stretch>
            <a:fillRect/>
          </a:stretch>
        </p:blipFill>
        <p:spPr>
          <a:xfrm>
            <a:off x="6156176" y="1738050"/>
            <a:ext cx="2398207" cy="1341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正方形/長方形 13">
            <a:extLst>
              <a:ext uri="{FF2B5EF4-FFF2-40B4-BE49-F238E27FC236}">
                <a16:creationId xmlns:a16="http://schemas.microsoft.com/office/drawing/2014/main" id="{8FB24113-AD93-4F3C-AA8B-192E9B46144E}"/>
              </a:ext>
            </a:extLst>
          </p:cNvPr>
          <p:cNvSpPr/>
          <p:nvPr/>
        </p:nvSpPr>
        <p:spPr>
          <a:xfrm>
            <a:off x="3559939" y="5198467"/>
            <a:ext cx="2092181" cy="64800"/>
          </a:xfrm>
          <a:prstGeom prst="rect">
            <a:avLst/>
          </a:prstGeom>
          <a:solidFill>
            <a:srgbClr val="FFF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197171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DEF5F67-6596-4C8F-B77F-C2857E00543F}"/>
              </a:ext>
            </a:extLst>
          </p:cNvPr>
          <p:cNvPicPr>
            <a:picLocks noChangeAspect="1"/>
          </p:cNvPicPr>
          <p:nvPr/>
        </p:nvPicPr>
        <p:blipFill>
          <a:blip r:embed="rId3"/>
          <a:stretch>
            <a:fillRect/>
          </a:stretch>
        </p:blipFill>
        <p:spPr>
          <a:xfrm>
            <a:off x="975600" y="2638800"/>
            <a:ext cx="7772400" cy="3627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1ECC1B8A-BBEF-4476-9A9A-4E3E751BA909}"/>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を加える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grpSp>
        <p:nvGrpSpPr>
          <p:cNvPr id="11" name="グループ化 10">
            <a:extLst>
              <a:ext uri="{FF2B5EF4-FFF2-40B4-BE49-F238E27FC236}">
                <a16:creationId xmlns:a16="http://schemas.microsoft.com/office/drawing/2014/main" id="{E6BAA67E-F31D-41FD-85E6-560DDD01E47E}"/>
              </a:ext>
            </a:extLst>
          </p:cNvPr>
          <p:cNvGrpSpPr/>
          <p:nvPr/>
        </p:nvGrpSpPr>
        <p:grpSpPr>
          <a:xfrm>
            <a:off x="395536" y="1807092"/>
            <a:ext cx="2215964" cy="1261868"/>
            <a:chOff x="267804" y="1810568"/>
            <a:chExt cx="2215964" cy="1261868"/>
          </a:xfrm>
        </p:grpSpPr>
        <p:pic>
          <p:nvPicPr>
            <p:cNvPr id="8" name="図 7">
              <a:extLst>
                <a:ext uri="{FF2B5EF4-FFF2-40B4-BE49-F238E27FC236}">
                  <a16:creationId xmlns:a16="http://schemas.microsoft.com/office/drawing/2014/main" id="{FAD17F6D-EF4F-41C2-B860-FC27EE8DE2D8}"/>
                </a:ext>
              </a:extLst>
            </p:cNvPr>
            <p:cNvPicPr>
              <a:picLocks noChangeAspect="1"/>
            </p:cNvPicPr>
            <p:nvPr/>
          </p:nvPicPr>
          <p:blipFill>
            <a:blip r:embed="rId4"/>
            <a:stretch>
              <a:fillRect/>
            </a:stretch>
          </p:blipFill>
          <p:spPr>
            <a:xfrm>
              <a:off x="267804" y="1810568"/>
              <a:ext cx="2215964" cy="12618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楕円 8">
              <a:extLst>
                <a:ext uri="{FF2B5EF4-FFF2-40B4-BE49-F238E27FC236}">
                  <a16:creationId xmlns:a16="http://schemas.microsoft.com/office/drawing/2014/main" id="{E6029E77-9FFF-42DC-B0A6-A7894F3B724D}"/>
                </a:ext>
              </a:extLst>
            </p:cNvPr>
            <p:cNvSpPr/>
            <p:nvPr/>
          </p:nvSpPr>
          <p:spPr>
            <a:xfrm>
              <a:off x="1824872" y="2412211"/>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4DE16C-1AF4-488E-98DD-DD6B416B46EC}"/>
                </a:ext>
              </a:extLst>
            </p:cNvPr>
            <p:cNvSpPr txBox="1"/>
            <p:nvPr/>
          </p:nvSpPr>
          <p:spPr>
            <a:xfrm>
              <a:off x="1847783" y="2356229"/>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2</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15" name="矢印: 右 14">
            <a:extLst>
              <a:ext uri="{FF2B5EF4-FFF2-40B4-BE49-F238E27FC236}">
                <a16:creationId xmlns:a16="http://schemas.microsoft.com/office/drawing/2014/main" id="{67F14BE6-27B6-49E9-9A22-FA2F17004367}"/>
              </a:ext>
            </a:extLst>
          </p:cNvPr>
          <p:cNvSpPr/>
          <p:nvPr/>
        </p:nvSpPr>
        <p:spPr>
          <a:xfrm>
            <a:off x="3559939" y="4005064"/>
            <a:ext cx="2024121" cy="490696"/>
          </a:xfrm>
          <a:prstGeom prst="rightArrow">
            <a:avLst/>
          </a:prstGeom>
          <a:ln w="28575">
            <a:solidFill>
              <a:srgbClr val="FFFFCC"/>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ja-JP" altLang="en-US"/>
          </a:p>
        </p:txBody>
      </p:sp>
      <p:sp>
        <p:nvSpPr>
          <p:cNvPr id="16" name="タイトル 1">
            <a:extLst>
              <a:ext uri="{FF2B5EF4-FFF2-40B4-BE49-F238E27FC236}">
                <a16:creationId xmlns:a16="http://schemas.microsoft.com/office/drawing/2014/main" id="{3F933286-4818-4B6F-A8A8-D02F8E9B7A2D}"/>
              </a:ext>
            </a:extLst>
          </p:cNvPr>
          <p:cNvSpPr txBox="1">
            <a:spLocks/>
          </p:cNvSpPr>
          <p:nvPr/>
        </p:nvSpPr>
        <p:spPr>
          <a:xfrm>
            <a:off x="4211960" y="3268267"/>
            <a:ext cx="87789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+1</a:t>
            </a:r>
          </a:p>
        </p:txBody>
      </p:sp>
      <p:pic>
        <p:nvPicPr>
          <p:cNvPr id="13" name="図 12">
            <a:extLst>
              <a:ext uri="{FF2B5EF4-FFF2-40B4-BE49-F238E27FC236}">
                <a16:creationId xmlns:a16="http://schemas.microsoft.com/office/drawing/2014/main" id="{87A3239A-9068-4C6C-B271-809CEEF57595}"/>
              </a:ext>
            </a:extLst>
          </p:cNvPr>
          <p:cNvPicPr>
            <a:picLocks noChangeAspect="1"/>
          </p:cNvPicPr>
          <p:nvPr/>
        </p:nvPicPr>
        <p:blipFill>
          <a:blip r:embed="rId5"/>
          <a:stretch>
            <a:fillRect/>
          </a:stretch>
        </p:blipFill>
        <p:spPr>
          <a:xfrm>
            <a:off x="6156176" y="1738050"/>
            <a:ext cx="2398207" cy="13413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正方形/長方形 13">
            <a:extLst>
              <a:ext uri="{FF2B5EF4-FFF2-40B4-BE49-F238E27FC236}">
                <a16:creationId xmlns:a16="http://schemas.microsoft.com/office/drawing/2014/main" id="{ACA9C2A8-215B-4BC9-97A2-51A494AECA4F}"/>
              </a:ext>
            </a:extLst>
          </p:cNvPr>
          <p:cNvSpPr/>
          <p:nvPr/>
        </p:nvSpPr>
        <p:spPr>
          <a:xfrm>
            <a:off x="3559939" y="5198467"/>
            <a:ext cx="2092181" cy="64800"/>
          </a:xfrm>
          <a:prstGeom prst="rect">
            <a:avLst/>
          </a:prstGeom>
          <a:solidFill>
            <a:srgbClr val="FFF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834237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543542"/>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Smoothstep</a:t>
            </a:r>
            <a:r>
              <a:rPr lang="ja-JP" altLang="en-US" sz="2800" spc="600">
                <a:ln w="57150">
                  <a:noFill/>
                </a:ln>
                <a:solidFill>
                  <a:srgbClr val="FFFFCC"/>
                </a:solidFill>
                <a:latin typeface="小塚ゴシック Pro B" pitchFamily="34" charset="-128"/>
                <a:ea typeface="小塚ゴシック Pro B" pitchFamily="34" charset="-128"/>
                <a:cs typeface="+mj-cs"/>
              </a:rPr>
              <a:t>を追加する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3" name="BranchGrowth6">
            <a:hlinkClick r:id="" action="ppaction://media"/>
            <a:extLst>
              <a:ext uri="{FF2B5EF4-FFF2-40B4-BE49-F238E27FC236}">
                <a16:creationId xmlns:a16="http://schemas.microsoft.com/office/drawing/2014/main" id="{7925FE73-228B-41D9-897B-FB8C9AE2BE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2551" y="1461744"/>
            <a:ext cx="7358899" cy="50268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09413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74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8" name="タイトル 1">
            <a:extLst>
              <a:ext uri="{FF2B5EF4-FFF2-40B4-BE49-F238E27FC236}">
                <a16:creationId xmlns:a16="http://schemas.microsoft.com/office/drawing/2014/main" id="{B7A7A6E4-1336-4592-8146-4F814EEE3888}"/>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rPr>
              <a:t>God</a:t>
            </a:r>
            <a:r>
              <a:rPr lang="ja-JP" altLang="en-US" sz="2800" spc="600">
                <a:ln w="57150">
                  <a:noFill/>
                </a:ln>
                <a:solidFill>
                  <a:srgbClr val="FFFFCC"/>
                </a:solidFill>
                <a:latin typeface="小塚ゴシック Pro B" pitchFamily="34" charset="-128"/>
                <a:ea typeface="小塚ゴシック Pro B" pitchFamily="34" charset="-128"/>
              </a:rPr>
              <a:t> </a:t>
            </a:r>
            <a:r>
              <a:rPr lang="en-US" altLang="ja-JP" sz="2800" spc="600">
                <a:ln w="57150">
                  <a:noFill/>
                </a:ln>
                <a:solidFill>
                  <a:srgbClr val="FFFFCC"/>
                </a:solidFill>
                <a:latin typeface="小塚ゴシック Pro B" pitchFamily="34" charset="-128"/>
                <a:ea typeface="小塚ゴシック Pro B" pitchFamily="34" charset="-128"/>
              </a:rPr>
              <a:t>of</a:t>
            </a:r>
            <a:r>
              <a:rPr lang="ja-JP" altLang="en-US" sz="2800" spc="600">
                <a:ln w="57150">
                  <a:noFill/>
                </a:ln>
                <a:solidFill>
                  <a:srgbClr val="FFFFCC"/>
                </a:solidFill>
                <a:latin typeface="小塚ゴシック Pro B" pitchFamily="34" charset="-128"/>
                <a:ea typeface="小塚ゴシック Pro B" pitchFamily="34" charset="-128"/>
              </a:rPr>
              <a:t> </a:t>
            </a:r>
            <a:r>
              <a:rPr lang="en-US" altLang="ja-JP" sz="2800" spc="600">
                <a:ln w="57150">
                  <a:noFill/>
                </a:ln>
                <a:solidFill>
                  <a:srgbClr val="FFFFCC"/>
                </a:solidFill>
                <a:latin typeface="小塚ゴシック Pro B" pitchFamily="34" charset="-128"/>
                <a:ea typeface="小塚ゴシック Pro B" pitchFamily="34" charset="-128"/>
              </a:rPr>
              <a:t>War</a:t>
            </a:r>
            <a:r>
              <a:rPr lang="ja-JP" altLang="en-US" sz="2800" spc="600">
                <a:ln w="57150">
                  <a:noFill/>
                </a:ln>
                <a:solidFill>
                  <a:srgbClr val="FFFFCC"/>
                </a:solidFill>
                <a:latin typeface="小塚ゴシック Pro B" pitchFamily="34" charset="-128"/>
                <a:ea typeface="小塚ゴシック Pro B" pitchFamily="34" charset="-128"/>
              </a:rPr>
              <a:t>をプレイした際に流行りの</a:t>
            </a:r>
            <a:endParaRPr lang="en-US" altLang="ja-JP" sz="2800" spc="600">
              <a:ln w="57150">
                <a:noFill/>
              </a:ln>
              <a:solidFill>
                <a:srgbClr val="FFFFCC"/>
              </a:solidFill>
              <a:latin typeface="小塚ゴシック Pro B" pitchFamily="34" charset="-128"/>
              <a:ea typeface="小塚ゴシック Pro B" pitchFamily="34" charset="-128"/>
            </a:endParaRPr>
          </a:p>
          <a:p>
            <a:pPr lvl="0" algn="ctr" fontAlgn="auto">
              <a:lnSpc>
                <a:spcPct val="150000"/>
              </a:lnSpc>
              <a:spcAft>
                <a:spcPts val="0"/>
              </a:spcAft>
              <a:defRPr/>
            </a:pPr>
            <a:r>
              <a:rPr lang="en-US" altLang="ja-JP" sz="2800" spc="600">
                <a:ln w="57150">
                  <a:noFill/>
                </a:ln>
                <a:solidFill>
                  <a:srgbClr val="D78029"/>
                </a:solidFill>
                <a:latin typeface="小塚ゴシック Pro B" pitchFamily="34" charset="-128"/>
                <a:ea typeface="小塚ゴシック Pro B" pitchFamily="34" charset="-128"/>
              </a:rPr>
              <a:t>Vertex</a:t>
            </a:r>
            <a:r>
              <a:rPr lang="ja-JP" altLang="en-US" sz="2800" spc="600">
                <a:ln w="57150">
                  <a:noFill/>
                </a:ln>
                <a:solidFill>
                  <a:srgbClr val="D78029"/>
                </a:solidFill>
                <a:latin typeface="小塚ゴシック Pro B" pitchFamily="34" charset="-128"/>
                <a:ea typeface="小塚ゴシック Pro B" pitchFamily="34" charset="-128"/>
              </a:rPr>
              <a:t> </a:t>
            </a:r>
            <a:r>
              <a:rPr lang="en-US" altLang="ja-JP" sz="2800" spc="600">
                <a:ln w="57150">
                  <a:noFill/>
                </a:ln>
                <a:solidFill>
                  <a:srgbClr val="D78029"/>
                </a:solidFill>
                <a:latin typeface="小塚ゴシック Pro B" pitchFamily="34" charset="-128"/>
                <a:ea typeface="小塚ゴシック Pro B" pitchFamily="34" charset="-128"/>
              </a:rPr>
              <a:t>Animation</a:t>
            </a:r>
            <a:r>
              <a:rPr lang="ja-JP" altLang="en-US" sz="2800" spc="600">
                <a:ln w="57150">
                  <a:noFill/>
                </a:ln>
                <a:solidFill>
                  <a:srgbClr val="D78029"/>
                </a:solidFill>
                <a:latin typeface="小塚ゴシック Pro B" pitchFamily="34" charset="-128"/>
                <a:ea typeface="小塚ゴシック Pro B" pitchFamily="34" charset="-128"/>
              </a:rPr>
              <a:t> </a:t>
            </a:r>
            <a:r>
              <a:rPr lang="en-US" altLang="ja-JP" sz="2800" spc="600">
                <a:ln w="57150">
                  <a:noFill/>
                </a:ln>
                <a:solidFill>
                  <a:srgbClr val="D78029"/>
                </a:solidFill>
                <a:latin typeface="小塚ゴシック Pro B" pitchFamily="34" charset="-128"/>
                <a:ea typeface="小塚ゴシック Pro B" pitchFamily="34" charset="-128"/>
              </a:rPr>
              <a:t>Texture</a:t>
            </a:r>
          </a:p>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rPr>
              <a:t>だと思った</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13665743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BF4356DB-B911-46EA-9752-2EF71241CBF0}"/>
              </a:ext>
            </a:extLst>
          </p:cNvPr>
          <p:cNvPicPr>
            <a:picLocks noChangeAspect="1"/>
          </p:cNvPicPr>
          <p:nvPr/>
        </p:nvPicPr>
        <p:blipFill>
          <a:blip r:embed="rId3"/>
          <a:stretch>
            <a:fillRect/>
          </a:stretch>
        </p:blipFill>
        <p:spPr>
          <a:xfrm>
            <a:off x="989573" y="2517254"/>
            <a:ext cx="7164855" cy="3576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53752" y="980728"/>
            <a:ext cx="9036496" cy="1536526"/>
          </a:xfrm>
          <a:prstGeom prst="rect">
            <a:avLst/>
          </a:prstGeom>
        </p:spPr>
        <p:txBody>
          <a:bodyPr vert="horz" lIns="91440" tIns="45720" rIns="91440" bIns="45720" rtlCol="0" anchor="ctr">
            <a:normAutofit fontScale="92500"/>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ワールドポジションオフセットは便利！</a:t>
            </a: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各頂点のカラーに移動量をベイクするとかも？</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913294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8" name="タイトル 1">
            <a:extLst>
              <a:ext uri="{FF2B5EF4-FFF2-40B4-BE49-F238E27FC236}">
                <a16:creationId xmlns:a16="http://schemas.microsoft.com/office/drawing/2014/main" id="{B7A7A6E4-1336-4592-8146-4F814EEE3888}"/>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rPr>
              <a:t>以上になります</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294227574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B3B5F69-19FA-4D65-BD92-D10CBE3B85A3}"/>
              </a:ext>
            </a:extLst>
          </p:cNvPr>
          <p:cNvSpPr txBox="1">
            <a:spLocks/>
          </p:cNvSpPr>
          <p:nvPr/>
        </p:nvSpPr>
        <p:spPr>
          <a:xfrm>
            <a:off x="179512" y="2564904"/>
            <a:ext cx="8712968" cy="1340941"/>
          </a:xfrm>
          <a:prstGeom prst="rect">
            <a:avLst/>
          </a:prstGeom>
        </p:spPr>
        <p:txBody>
          <a:bodyPr vert="horz" lIns="91440" tIns="45720" rIns="91440" bIns="45720" rtlCol="0" anchor="ctr">
            <a:normAutofit/>
          </a:bodyPr>
          <a:lstStyle/>
          <a:p>
            <a:pPr lvl="0" algn="ctr" fontAlgn="auto">
              <a:spcAft>
                <a:spcPts val="0"/>
              </a:spcAft>
              <a:tabLst>
                <a:tab pos="5738813" algn="l"/>
              </a:tabLst>
              <a:defRPr/>
            </a:pPr>
            <a:r>
              <a:rPr lang="en-US" altLang="ja-JP" sz="3600" spc="600" dirty="0">
                <a:ln w="57150">
                  <a:noFill/>
                </a:ln>
                <a:solidFill>
                  <a:schemeClr val="accent3"/>
                </a:solidFill>
                <a:latin typeface="Pier Sans Medium" panose="00000600000000000000" pitchFamily="50" charset="0"/>
                <a:ea typeface="Cornerstone" pitchFamily="2" charset="-128"/>
                <a:cs typeface="Cornerstone" pitchFamily="2" charset="-128"/>
              </a:rPr>
              <a:t>T</a:t>
            </a:r>
            <a:r>
              <a:rPr lang="en-US" altLang="ja-JP" sz="3600" spc="600" dirty="0">
                <a:ln w="57150">
                  <a:noFill/>
                </a:ln>
                <a:solidFill>
                  <a:srgbClr val="E1E0CD"/>
                </a:solidFill>
                <a:latin typeface="Pier Sans Medium" panose="00000600000000000000" pitchFamily="50" charset="0"/>
                <a:ea typeface="Cornerstone" pitchFamily="2" charset="-128"/>
                <a:cs typeface="Cornerstone" pitchFamily="2" charset="-128"/>
              </a:rPr>
              <a:t>hank </a:t>
            </a:r>
            <a:r>
              <a:rPr lang="en-US" altLang="ja-JP" sz="3600" spc="600">
                <a:ln w="57150">
                  <a:noFill/>
                </a:ln>
                <a:solidFill>
                  <a:srgbClr val="E1E0CD"/>
                </a:solidFill>
                <a:latin typeface="Pier Sans Medium" panose="00000600000000000000" pitchFamily="50" charset="0"/>
                <a:ea typeface="Cornerstone" pitchFamily="2" charset="-128"/>
                <a:cs typeface="Cornerstone" pitchFamily="2" charset="-128"/>
              </a:rPr>
              <a:t>you for listening!</a:t>
            </a:r>
            <a:endParaRPr kumimoji="1" lang="ja-JP" altLang="en-US" sz="3600" i="0" u="none" strike="noStrike" kern="1200" cap="none" spc="600" normalizeH="0" noProof="0" dirty="0">
              <a:ln w="57150">
                <a:noFill/>
              </a:ln>
              <a:solidFill>
                <a:srgbClr val="E1E0CD"/>
              </a:solidFill>
              <a:effectLst/>
              <a:uLnTx/>
              <a:uFillTx/>
              <a:latin typeface="Pier Sans Medium" panose="00000600000000000000" pitchFamily="50" charset="0"/>
              <a:ea typeface="Cornerstone" pitchFamily="2" charset="-128"/>
              <a:cs typeface="Cornerstone" pitchFamily="2" charset="-128"/>
            </a:endParaRPr>
          </a:p>
        </p:txBody>
      </p:sp>
      <p:sp>
        <p:nvSpPr>
          <p:cNvPr id="4" name="タイトル 1">
            <a:extLst>
              <a:ext uri="{FF2B5EF4-FFF2-40B4-BE49-F238E27FC236}">
                <a16:creationId xmlns:a16="http://schemas.microsoft.com/office/drawing/2014/main" id="{AA8B94C5-2749-4AF1-95F1-528206CD658D}"/>
              </a:ext>
            </a:extLst>
          </p:cNvPr>
          <p:cNvSpPr txBox="1">
            <a:spLocks/>
          </p:cNvSpPr>
          <p:nvPr/>
        </p:nvSpPr>
        <p:spPr>
          <a:xfrm>
            <a:off x="685800" y="3379390"/>
            <a:ext cx="7772400" cy="787275"/>
          </a:xfrm>
          <a:prstGeom prst="rect">
            <a:avLst/>
          </a:prstGeom>
        </p:spPr>
        <p:txBody>
          <a:bodyPr vert="horz" lIns="91440" tIns="45720" rIns="91440" bIns="45720" rtlCol="0" anchor="ctr">
            <a:normAutofit/>
          </a:bodyPr>
          <a:lstStyle/>
          <a:p>
            <a:pPr lvl="0" algn="ctr" fontAlgn="auto">
              <a:spcAft>
                <a:spcPts val="0"/>
              </a:spcAft>
              <a:defRPr/>
            </a:pPr>
            <a:r>
              <a:rPr lang="en-US" altLang="ja-JP" spc="1000" dirty="0">
                <a:ln w="57150">
                  <a:noFill/>
                </a:ln>
                <a:solidFill>
                  <a:schemeClr val="accent3">
                    <a:lumMod val="75000"/>
                  </a:schemeClr>
                </a:solidFill>
                <a:effectLst/>
                <a:latin typeface="小塚ゴシック Pr6N R" panose="020B0400000000000000" pitchFamily="34" charset="-128"/>
                <a:ea typeface="小塚ゴシック Pr6N R" panose="020B0400000000000000" pitchFamily="34" charset="-128"/>
                <a:cs typeface="Cornerstone" pitchFamily="2" charset="-128"/>
              </a:rPr>
              <a:t>-</a:t>
            </a:r>
            <a:r>
              <a:rPr lang="ja-JP" altLang="en-US" spc="1000" dirty="0">
                <a:ln w="57150">
                  <a:noFill/>
                </a:ln>
                <a:solidFill>
                  <a:schemeClr val="accent3">
                    <a:lumMod val="75000"/>
                  </a:schemeClr>
                </a:solidFill>
                <a:latin typeface="小塚ゴシック Pr6N R" panose="020B0400000000000000" pitchFamily="34" charset="-128"/>
                <a:ea typeface="小塚ゴシック Pr6N R" panose="020B0400000000000000" pitchFamily="34" charset="-128"/>
                <a:cs typeface="Cornerstone" pitchFamily="2" charset="-128"/>
              </a:rPr>
              <a:t>ご清聴ありがとうございました！</a:t>
            </a:r>
            <a:r>
              <a:rPr lang="en-US" altLang="ja-JP" spc="1000" dirty="0">
                <a:ln w="57150">
                  <a:noFill/>
                </a:ln>
                <a:solidFill>
                  <a:schemeClr val="accent3">
                    <a:lumMod val="75000"/>
                  </a:schemeClr>
                </a:solidFill>
                <a:effectLst/>
                <a:latin typeface="小塚ゴシック Pr6N R" panose="020B0400000000000000" pitchFamily="34" charset="-128"/>
                <a:ea typeface="小塚ゴシック Pr6N R" panose="020B0400000000000000" pitchFamily="34" charset="-128"/>
                <a:cs typeface="Cornerstone" pitchFamily="2" charset="-128"/>
              </a:rPr>
              <a:t>-</a:t>
            </a:r>
            <a:endParaRPr kumimoji="1" lang="ja-JP" altLang="en-US" i="0" u="none" strike="noStrike" kern="1200" cap="none" spc="1000" normalizeH="0" noProof="0" dirty="0">
              <a:ln w="57150">
                <a:noFill/>
              </a:ln>
              <a:solidFill>
                <a:schemeClr val="accent3">
                  <a:lumMod val="75000"/>
                </a:schemeClr>
              </a:solidFill>
              <a:effectLst/>
              <a:uLnTx/>
              <a:uFillTx/>
              <a:latin typeface="小塚ゴシック Pr6N R" panose="020B0400000000000000" pitchFamily="34" charset="-128"/>
              <a:ea typeface="小塚ゴシック Pr6N R" panose="020B0400000000000000" pitchFamily="34" charset="-128"/>
              <a:cs typeface="Cornerstone" pitchFamily="2" charset="-128"/>
            </a:endParaRPr>
          </a:p>
        </p:txBody>
      </p:sp>
    </p:spTree>
    <p:extLst>
      <p:ext uri="{BB962C8B-B14F-4D97-AF65-F5344CB8AC3E}">
        <p14:creationId xmlns:p14="http://schemas.microsoft.com/office/powerpoint/2010/main" val="782747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B3B5F69-19FA-4D65-BD92-D10CBE3B85A3}"/>
              </a:ext>
            </a:extLst>
          </p:cNvPr>
          <p:cNvSpPr txBox="1">
            <a:spLocks/>
          </p:cNvSpPr>
          <p:nvPr/>
        </p:nvSpPr>
        <p:spPr>
          <a:xfrm>
            <a:off x="215516" y="2564904"/>
            <a:ext cx="8712968" cy="1340941"/>
          </a:xfrm>
          <a:prstGeom prst="rect">
            <a:avLst/>
          </a:prstGeom>
        </p:spPr>
        <p:txBody>
          <a:bodyPr vert="horz" lIns="91440" tIns="45720" rIns="91440" bIns="45720" rtlCol="0" anchor="ctr">
            <a:normAutofit/>
          </a:bodyPr>
          <a:lstStyle/>
          <a:p>
            <a:pPr lvl="0" algn="ctr" fontAlgn="auto">
              <a:spcAft>
                <a:spcPts val="0"/>
              </a:spcAft>
              <a:tabLst>
                <a:tab pos="5738813" algn="l"/>
              </a:tabLst>
              <a:defRPr/>
            </a:pPr>
            <a:r>
              <a:rPr lang="en-US" altLang="ja-JP" sz="4000" spc="1000">
                <a:ln w="57150">
                  <a:noFill/>
                </a:ln>
                <a:solidFill>
                  <a:schemeClr val="accent3"/>
                </a:solidFill>
                <a:effectLst/>
                <a:latin typeface="Pier Sans Medium" panose="00000600000000000000" pitchFamily="50" charset="0"/>
                <a:ea typeface="Cornerstone" pitchFamily="2" charset="-128"/>
                <a:cs typeface="Cornerstone" pitchFamily="2" charset="-128"/>
              </a:rPr>
              <a:t>UV</a:t>
            </a:r>
            <a:r>
              <a:rPr lang="en-US" altLang="ja-JP" sz="4000" spc="1000">
                <a:ln w="57150">
                  <a:noFill/>
                </a:ln>
                <a:solidFill>
                  <a:srgbClr val="E1E0CD"/>
                </a:solidFill>
                <a:effectLst/>
                <a:latin typeface="Pier Sans Medium" panose="00000600000000000000" pitchFamily="50" charset="0"/>
                <a:ea typeface="Cornerstone" pitchFamily="2" charset="-128"/>
                <a:cs typeface="Cornerstone" pitchFamily="2" charset="-128"/>
              </a:rPr>
              <a:t> Scroll</a:t>
            </a:r>
            <a:endParaRPr kumimoji="1" lang="ja-JP" altLang="en-US" sz="4000" i="0" u="none" strike="noStrike" kern="1200" cap="none" spc="1000" normalizeH="0" noProof="0" dirty="0">
              <a:ln w="57150">
                <a:noFill/>
              </a:ln>
              <a:solidFill>
                <a:srgbClr val="E1E0CD"/>
              </a:solidFill>
              <a:effectLst/>
              <a:uLnTx/>
              <a:uFillTx/>
              <a:latin typeface="Pier Sans Medium" panose="00000600000000000000" pitchFamily="50" charset="0"/>
              <a:ea typeface="Cornerstone" pitchFamily="2" charset="-128"/>
              <a:cs typeface="Cornerstone" pitchFamily="2" charset="-128"/>
            </a:endParaRPr>
          </a:p>
        </p:txBody>
      </p:sp>
      <p:sp>
        <p:nvSpPr>
          <p:cNvPr id="3" name="タイトル 1">
            <a:extLst>
              <a:ext uri="{FF2B5EF4-FFF2-40B4-BE49-F238E27FC236}">
                <a16:creationId xmlns:a16="http://schemas.microsoft.com/office/drawing/2014/main" id="{3F20E552-1387-41AF-A4D0-F81DB1669596}"/>
              </a:ext>
            </a:extLst>
          </p:cNvPr>
          <p:cNvSpPr txBox="1">
            <a:spLocks/>
          </p:cNvSpPr>
          <p:nvPr/>
        </p:nvSpPr>
        <p:spPr>
          <a:xfrm>
            <a:off x="685800" y="3379390"/>
            <a:ext cx="7772400" cy="787275"/>
          </a:xfrm>
          <a:prstGeom prst="rect">
            <a:avLst/>
          </a:prstGeom>
        </p:spPr>
        <p:txBody>
          <a:bodyPr vert="horz" lIns="91440" tIns="45720" rIns="91440" bIns="45720" rtlCol="0" anchor="ctr">
            <a:normAutofit/>
          </a:bodyPr>
          <a:lstStyle/>
          <a:p>
            <a:pPr lvl="0" algn="ctr" fontAlgn="auto">
              <a:spcAft>
                <a:spcPts val="0"/>
              </a:spcAft>
              <a:defRPr/>
            </a:pP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-UV</a:t>
            </a:r>
            <a:r>
              <a:rPr lang="ja-JP" altLang="en-US"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スクロール</a:t>
            </a: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a:t>
            </a:r>
            <a:endParaRPr kumimoji="1" lang="ja-JP" altLang="en-US" i="0" u="none" strike="noStrike" kern="1200" cap="none" spc="1000" normalizeH="0" noProof="0" dirty="0">
              <a:ln w="57150">
                <a:noFill/>
              </a:ln>
              <a:solidFill>
                <a:schemeClr val="accent3"/>
              </a:solidFill>
              <a:effectLst/>
              <a:uLnTx/>
              <a:uFillTx/>
              <a:latin typeface="小塚ゴシック Pr6N R" panose="020B0400000000000000" pitchFamily="34" charset="-128"/>
              <a:ea typeface="小塚ゴシック Pr6N R" panose="020B0400000000000000" pitchFamily="34" charset="-128"/>
              <a:cs typeface="Cornerstone" pitchFamily="2" charset="-128"/>
            </a:endParaRPr>
          </a:p>
        </p:txBody>
      </p:sp>
    </p:spTree>
    <p:extLst>
      <p:ext uri="{BB962C8B-B14F-4D97-AF65-F5344CB8AC3E}">
        <p14:creationId xmlns:p14="http://schemas.microsoft.com/office/powerpoint/2010/main" val="3277693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3">
            <a:extLst>
              <a:ext uri="{FF2B5EF4-FFF2-40B4-BE49-F238E27FC236}">
                <a16:creationId xmlns:a16="http://schemas.microsoft.com/office/drawing/2014/main" id="{B238A074-1D3A-4478-A747-D5F6410E1CFD}"/>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
        <p:nvSpPr>
          <p:cNvPr id="4" name="タイトル 1">
            <a:extLst>
              <a:ext uri="{FF2B5EF4-FFF2-40B4-BE49-F238E27FC236}">
                <a16:creationId xmlns:a16="http://schemas.microsoft.com/office/drawing/2014/main" id="{CEFB2BA6-1DF4-4590-B6A4-F31FDA0EA284}"/>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600" spc="600">
                <a:ln w="57150">
                  <a:noFill/>
                </a:ln>
                <a:solidFill>
                  <a:srgbClr val="FFFFCC"/>
                </a:solidFill>
                <a:latin typeface="小塚ゴシック Pro B" pitchFamily="34" charset="-128"/>
                <a:ea typeface="小塚ゴシック Pro B" pitchFamily="34" charset="-128"/>
                <a:cs typeface="+mj-cs"/>
              </a:rPr>
              <a:t>そもそも</a:t>
            </a:r>
            <a:r>
              <a:rPr lang="en-US" altLang="ja-JP" sz="3600" spc="600">
                <a:ln w="57150">
                  <a:noFill/>
                </a:ln>
                <a:solidFill>
                  <a:srgbClr val="D78029"/>
                </a:solidFill>
                <a:latin typeface="小塚ゴシック Pro B" pitchFamily="34" charset="-128"/>
                <a:ea typeface="小塚ゴシック Pro B" pitchFamily="34" charset="-128"/>
                <a:cs typeface="+mj-cs"/>
              </a:rPr>
              <a:t>UV</a:t>
            </a:r>
            <a:r>
              <a:rPr lang="ja-JP" altLang="en-US" sz="3600" spc="600">
                <a:ln w="57150">
                  <a:noFill/>
                </a:ln>
                <a:solidFill>
                  <a:srgbClr val="D78029"/>
                </a:solidFill>
                <a:latin typeface="小塚ゴシック Pro B" pitchFamily="34" charset="-128"/>
                <a:ea typeface="小塚ゴシック Pro B" pitchFamily="34" charset="-128"/>
                <a:cs typeface="+mj-cs"/>
              </a:rPr>
              <a:t>スクロール</a:t>
            </a:r>
            <a:r>
              <a:rPr lang="ja-JP" altLang="en-US" sz="3600" spc="600">
                <a:ln w="57150">
                  <a:noFill/>
                </a:ln>
                <a:solidFill>
                  <a:srgbClr val="FFFFCC"/>
                </a:solidFill>
                <a:latin typeface="小塚ゴシック Pro B" pitchFamily="34" charset="-128"/>
                <a:ea typeface="小塚ゴシック Pro B" pitchFamily="34" charset="-128"/>
                <a:cs typeface="+mj-cs"/>
              </a:rPr>
              <a:t>とは？</a:t>
            </a:r>
            <a:endParaRPr kumimoji="1" lang="ja-JP" altLang="en-US" sz="36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1081747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1EF2FCC-8878-4BBD-8EAF-FD5356D980C0}"/>
              </a:ext>
            </a:extLst>
          </p:cNvPr>
          <p:cNvPicPr>
            <a:picLocks noChangeAspect="1"/>
          </p:cNvPicPr>
          <p:nvPr/>
        </p:nvPicPr>
        <p:blipFill>
          <a:blip r:embed="rId3"/>
          <a:stretch>
            <a:fillRect/>
          </a:stretch>
        </p:blipFill>
        <p:spPr>
          <a:xfrm>
            <a:off x="1207008" y="908720"/>
            <a:ext cx="6729984" cy="5608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正方形/長方形 7">
            <a:extLst>
              <a:ext uri="{FF2B5EF4-FFF2-40B4-BE49-F238E27FC236}">
                <a16:creationId xmlns:a16="http://schemas.microsoft.com/office/drawing/2014/main" id="{B9A8A8A8-ADAB-4EF3-B057-48D6F58B843B}"/>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65F36A28-B39E-4FBC-A788-1A65F960EBB5}"/>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 </a:t>
            </a:r>
            <a:r>
              <a:rPr lang="en-US" altLang="ja-JP" sz="2800" spc="600">
                <a:ln w="57150">
                  <a:noFill/>
                </a:ln>
                <a:solidFill>
                  <a:srgbClr val="FFFFCC"/>
                </a:solidFill>
                <a:latin typeface="小塚ゴシック Pro B" pitchFamily="34" charset="-128"/>
                <a:ea typeface="小塚ゴシック Pro B" pitchFamily="34" charset="-128"/>
                <a:cs typeface="+mj-cs"/>
              </a:rPr>
              <a:t>UV</a:t>
            </a:r>
            <a:r>
              <a:rPr lang="ja-JP" altLang="en-US" sz="2800" spc="600">
                <a:ln w="57150">
                  <a:noFill/>
                </a:ln>
                <a:solidFill>
                  <a:srgbClr val="FFFFCC"/>
                </a:solidFill>
                <a:latin typeface="小塚ゴシック Pro B" pitchFamily="34" charset="-128"/>
                <a:ea typeface="小塚ゴシック Pro B" pitchFamily="34" charset="-128"/>
                <a:cs typeface="+mj-cs"/>
              </a:rPr>
              <a:t>座標の</a:t>
            </a:r>
            <a:r>
              <a:rPr lang="ja-JP" altLang="en-US" sz="2800" spc="600">
                <a:ln w="57150">
                  <a:noFill/>
                </a:ln>
                <a:solidFill>
                  <a:srgbClr val="D78029"/>
                </a:solidFill>
                <a:latin typeface="小塚ゴシック Pro B" pitchFamily="34" charset="-128"/>
                <a:ea typeface="小塚ゴシック Pro B" pitchFamily="34" charset="-128"/>
                <a:cs typeface="+mj-cs"/>
              </a:rPr>
              <a:t>ベース</a:t>
            </a:r>
            <a:r>
              <a:rPr lang="ja-JP" altLang="en-US" sz="2800" spc="600">
                <a:ln w="57150">
                  <a:noFill/>
                </a:ln>
                <a:solidFill>
                  <a:srgbClr val="FFFFCC"/>
                </a:solidFill>
                <a:latin typeface="小塚ゴシック Pro B" pitchFamily="34" charset="-128"/>
                <a:ea typeface="小塚ゴシック Pro B" pitchFamily="34" charset="-128"/>
                <a:cs typeface="+mj-cs"/>
              </a:rPr>
              <a:t>となる範囲</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9" name="タイトル 3">
            <a:extLst>
              <a:ext uri="{FF2B5EF4-FFF2-40B4-BE49-F238E27FC236}">
                <a16:creationId xmlns:a16="http://schemas.microsoft.com/office/drawing/2014/main" id="{5020242C-D8B8-450D-BB92-48DA257C0CC8}"/>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4196217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72340C6-1523-4A6E-BB56-2E01379B416C}"/>
              </a:ext>
            </a:extLst>
          </p:cNvPr>
          <p:cNvPicPr>
            <a:picLocks noChangeAspect="1"/>
          </p:cNvPicPr>
          <p:nvPr/>
        </p:nvPicPr>
        <p:blipFill>
          <a:blip r:embed="rId3"/>
          <a:stretch>
            <a:fillRect/>
          </a:stretch>
        </p:blipFill>
        <p:spPr>
          <a:xfrm>
            <a:off x="1207008" y="908720"/>
            <a:ext cx="6729984" cy="56083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正方形/長方形 6">
            <a:extLst>
              <a:ext uri="{FF2B5EF4-FFF2-40B4-BE49-F238E27FC236}">
                <a16:creationId xmlns:a16="http://schemas.microsoft.com/office/drawing/2014/main" id="{255C70CB-BEA7-41DE-A158-FE4245654CF6}"/>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0E50547E-BF46-4E91-BE72-2EA123E5BC2B}"/>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 </a:t>
            </a:r>
            <a:r>
              <a:rPr lang="en-US" altLang="ja-JP" sz="2800" spc="600">
                <a:ln w="57150">
                  <a:noFill/>
                </a:ln>
                <a:solidFill>
                  <a:srgbClr val="FF0000"/>
                </a:solidFill>
                <a:latin typeface="小塚ゴシック Pro B" pitchFamily="34" charset="-128"/>
                <a:ea typeface="小塚ゴシック Pro B" pitchFamily="34" charset="-128"/>
                <a:cs typeface="+mj-cs"/>
              </a:rPr>
              <a:t>U</a:t>
            </a:r>
            <a:r>
              <a:rPr lang="ja-JP" altLang="en-US" sz="2800" spc="600">
                <a:ln w="57150">
                  <a:noFill/>
                </a:ln>
                <a:solidFill>
                  <a:srgbClr val="FFFFCC"/>
                </a:solidFill>
                <a:latin typeface="小塚ゴシック Pro B" pitchFamily="34" charset="-128"/>
                <a:ea typeface="小塚ゴシック Pro B" pitchFamily="34" charset="-128"/>
                <a:cs typeface="+mj-cs"/>
              </a:rPr>
              <a:t>の値が</a:t>
            </a:r>
            <a:r>
              <a:rPr lang="ja-JP" altLang="en-US" sz="2800" spc="600">
                <a:ln w="57150">
                  <a:noFill/>
                </a:ln>
                <a:solidFill>
                  <a:srgbClr val="D78029"/>
                </a:solidFill>
                <a:latin typeface="小塚ゴシック Pro B" pitchFamily="34" charset="-128"/>
                <a:ea typeface="小塚ゴシック Pro B" pitchFamily="34" charset="-128"/>
                <a:cs typeface="+mj-cs"/>
              </a:rPr>
              <a:t>増える</a:t>
            </a:r>
            <a:r>
              <a:rPr lang="ja-JP" altLang="en-US" sz="2800" spc="600">
                <a:ln w="57150">
                  <a:noFill/>
                </a:ln>
                <a:solidFill>
                  <a:srgbClr val="FFFFCC"/>
                </a:solidFill>
                <a:latin typeface="小塚ゴシック Pro B" pitchFamily="34" charset="-128"/>
                <a:ea typeface="小塚ゴシック Pro B" pitchFamily="34" charset="-128"/>
                <a:cs typeface="+mj-cs"/>
              </a:rPr>
              <a:t>と絵は</a:t>
            </a:r>
            <a:r>
              <a:rPr lang="ja-JP" altLang="en-US" sz="2800" spc="600">
                <a:ln w="57150">
                  <a:noFill/>
                </a:ln>
                <a:solidFill>
                  <a:srgbClr val="D78029"/>
                </a:solidFill>
                <a:latin typeface="小塚ゴシック Pro B" pitchFamily="34" charset="-128"/>
                <a:ea typeface="小塚ゴシック Pro B" pitchFamily="34" charset="-128"/>
                <a:cs typeface="+mj-cs"/>
              </a:rPr>
              <a:t>左</a:t>
            </a:r>
            <a:r>
              <a:rPr lang="ja-JP" altLang="en-US" sz="2800" spc="600">
                <a:ln w="57150">
                  <a:noFill/>
                </a:ln>
                <a:solidFill>
                  <a:srgbClr val="FFFFCC"/>
                </a:solidFill>
                <a:latin typeface="小塚ゴシック Pro B" pitchFamily="34" charset="-128"/>
                <a:ea typeface="小塚ゴシック Pro B" pitchFamily="34" charset="-128"/>
                <a:cs typeface="+mj-cs"/>
              </a:rPr>
              <a:t>に動く</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9" name="タイトル 3">
            <a:extLst>
              <a:ext uri="{FF2B5EF4-FFF2-40B4-BE49-F238E27FC236}">
                <a16:creationId xmlns:a16="http://schemas.microsoft.com/office/drawing/2014/main" id="{9E66ECC1-8CFC-4190-9605-BCC09BB7320C}"/>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835408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UVScroll_01">
            <a:hlinkClick r:id="" action="ppaction://media"/>
            <a:extLst>
              <a:ext uri="{FF2B5EF4-FFF2-40B4-BE49-F238E27FC236}">
                <a16:creationId xmlns:a16="http://schemas.microsoft.com/office/drawing/2014/main" id="{83CC8721-0E22-4D86-BEBE-502A464C52A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0966" y="1412776"/>
            <a:ext cx="7782069" cy="468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タイトル 3">
            <a:extLst>
              <a:ext uri="{FF2B5EF4-FFF2-40B4-BE49-F238E27FC236}">
                <a16:creationId xmlns:a16="http://schemas.microsoft.com/office/drawing/2014/main" id="{3F809476-A5CB-4198-B1AE-0154D4A3F130}"/>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
        <p:nvSpPr>
          <p:cNvPr id="3" name="楕円 2">
            <a:extLst>
              <a:ext uri="{FF2B5EF4-FFF2-40B4-BE49-F238E27FC236}">
                <a16:creationId xmlns:a16="http://schemas.microsoft.com/office/drawing/2014/main" id="{D0ECE457-0BD0-40C9-8A3B-25499371D148}"/>
              </a:ext>
            </a:extLst>
          </p:cNvPr>
          <p:cNvSpPr/>
          <p:nvPr/>
        </p:nvSpPr>
        <p:spPr>
          <a:xfrm>
            <a:off x="2843808" y="4278576"/>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2" name="テキスト ボックス 1">
            <a:extLst>
              <a:ext uri="{FF2B5EF4-FFF2-40B4-BE49-F238E27FC236}">
                <a16:creationId xmlns:a16="http://schemas.microsoft.com/office/drawing/2014/main" id="{35D6EE5C-EEF7-4137-9860-FC619F8DCCFE}"/>
              </a:ext>
            </a:extLst>
          </p:cNvPr>
          <p:cNvSpPr txBox="1"/>
          <p:nvPr/>
        </p:nvSpPr>
        <p:spPr>
          <a:xfrm>
            <a:off x="2856508" y="4258238"/>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rPr>
              <a:t>U</a:t>
            </a:r>
            <a:endParaRPr kumimoji="1" lang="ja-JP" altLang="en-US" sz="3200" b="1">
              <a:ln w="28575">
                <a:noFill/>
              </a:ln>
              <a:solidFill>
                <a:srgbClr val="FF0000"/>
              </a:solidFill>
              <a:effectLst>
                <a:outerShdw blurRad="50800" dist="38100" dir="2700000" algn="tl" rotWithShape="0">
                  <a:prstClr val="black">
                    <a:alpha val="40000"/>
                  </a:prstClr>
                </a:outerShdw>
              </a:effectLst>
            </a:endParaRPr>
          </a:p>
        </p:txBody>
      </p:sp>
      <p:sp>
        <p:nvSpPr>
          <p:cNvPr id="7" name="楕円 6">
            <a:extLst>
              <a:ext uri="{FF2B5EF4-FFF2-40B4-BE49-F238E27FC236}">
                <a16:creationId xmlns:a16="http://schemas.microsoft.com/office/drawing/2014/main" id="{3D8F3445-9D5C-45DF-809E-293A67FDE1BD}"/>
              </a:ext>
            </a:extLst>
          </p:cNvPr>
          <p:cNvSpPr/>
          <p:nvPr/>
        </p:nvSpPr>
        <p:spPr>
          <a:xfrm>
            <a:off x="2843808" y="5033514"/>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5B94C831-1EC0-4206-B620-B13D53833376}"/>
              </a:ext>
            </a:extLst>
          </p:cNvPr>
          <p:cNvSpPr txBox="1"/>
          <p:nvPr/>
        </p:nvSpPr>
        <p:spPr>
          <a:xfrm>
            <a:off x="2869208" y="5013176"/>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rPr>
              <a:t>V</a:t>
            </a:r>
            <a:endParaRPr kumimoji="1" lang="ja-JP" altLang="en-US" sz="3200" b="1">
              <a:ln w="28575">
                <a:noFill/>
              </a:ln>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5925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5"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VScroll_02">
            <a:hlinkClick r:id="" action="ppaction://media"/>
            <a:extLst>
              <a:ext uri="{FF2B5EF4-FFF2-40B4-BE49-F238E27FC236}">
                <a16:creationId xmlns:a16="http://schemas.microsoft.com/office/drawing/2014/main" id="{6BB06AFC-0A7A-4E5C-8AE7-CE3536F2795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63588" y="1137554"/>
            <a:ext cx="7416824" cy="52275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タイトル 3">
            <a:extLst>
              <a:ext uri="{FF2B5EF4-FFF2-40B4-BE49-F238E27FC236}">
                <a16:creationId xmlns:a16="http://schemas.microsoft.com/office/drawing/2014/main" id="{E88595DC-9EBC-4A36-B88E-1B35C56BB24E}"/>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182826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4A1E84CD-431D-4DEB-8C70-4CC6ADADDB67}"/>
              </a:ext>
            </a:extLst>
          </p:cNvPr>
          <p:cNvSpPr txBox="1">
            <a:spLocks/>
          </p:cNvSpPr>
          <p:nvPr/>
        </p:nvSpPr>
        <p:spPr>
          <a:xfrm>
            <a:off x="601216" y="2874008"/>
            <a:ext cx="82192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3200" spc="600">
                <a:ln w="57150">
                  <a:noFill/>
                </a:ln>
                <a:solidFill>
                  <a:schemeClr val="accent3"/>
                </a:solidFill>
                <a:latin typeface="小塚ゴシック Pro B" pitchFamily="34" charset="-128"/>
                <a:ea typeface="小塚ゴシック Pro B" pitchFamily="34" charset="-128"/>
                <a:cs typeface="+mj-cs"/>
              </a:rPr>
              <a:t>間違ってること</a:t>
            </a:r>
            <a:r>
              <a:rPr lang="ja-JP" altLang="en-US" sz="3200" spc="600">
                <a:ln w="57150">
                  <a:noFill/>
                </a:ln>
                <a:solidFill>
                  <a:srgbClr val="FFFFCC"/>
                </a:solidFill>
                <a:latin typeface="小塚ゴシック Pro B" pitchFamily="34" charset="-128"/>
                <a:ea typeface="小塚ゴシック Pro B" pitchFamily="34" charset="-128"/>
                <a:cs typeface="+mj-cs"/>
              </a:rPr>
              <a:t>が沢山あるかも</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2065647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9C1BFA61-CF16-4883-B803-213E668B5276}"/>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　</a:t>
            </a:r>
            <a:r>
              <a:rPr lang="en-US" altLang="ja-JP" sz="3200" spc="600">
                <a:ln w="57150">
                  <a:noFill/>
                </a:ln>
                <a:solidFill>
                  <a:srgbClr val="FFFFCC"/>
                </a:solidFill>
                <a:latin typeface="小塚ゴシック Pro B" pitchFamily="34" charset="-128"/>
                <a:ea typeface="小塚ゴシック Pro B" pitchFamily="34" charset="-128"/>
                <a:cs typeface="+mj-cs"/>
              </a:rPr>
              <a:t>UV</a:t>
            </a:r>
            <a:r>
              <a:rPr lang="ja-JP" altLang="en-US" sz="3200" spc="600">
                <a:ln w="57150">
                  <a:noFill/>
                </a:ln>
                <a:solidFill>
                  <a:srgbClr val="FFFFCC"/>
                </a:solidFill>
                <a:latin typeface="小塚ゴシック Pro B" pitchFamily="34" charset="-128"/>
                <a:ea typeface="小塚ゴシック Pro B" pitchFamily="34" charset="-128"/>
                <a:cs typeface="+mj-cs"/>
              </a:rPr>
              <a:t>スクロールは</a:t>
            </a:r>
            <a:r>
              <a:rPr lang="ja-JP" altLang="en-US" sz="3200" spc="600">
                <a:ln w="57150">
                  <a:noFill/>
                </a:ln>
                <a:solidFill>
                  <a:srgbClr val="D78029"/>
                </a:solidFill>
                <a:latin typeface="小塚ゴシック Pro B" pitchFamily="34" charset="-128"/>
                <a:ea typeface="小塚ゴシック Pro B" pitchFamily="34" charset="-128"/>
                <a:cs typeface="+mj-cs"/>
              </a:rPr>
              <a:t>絵柄全体</a:t>
            </a:r>
            <a:r>
              <a:rPr lang="ja-JP" altLang="en-US" sz="3200" spc="600">
                <a:ln w="57150">
                  <a:noFill/>
                </a:ln>
                <a:solidFill>
                  <a:srgbClr val="FFFFCC"/>
                </a:solidFill>
                <a:latin typeface="小塚ゴシック Pro B" pitchFamily="34" charset="-128"/>
                <a:ea typeface="小塚ゴシック Pro B" pitchFamily="34" charset="-128"/>
                <a:cs typeface="+mj-cs"/>
              </a:rPr>
              <a:t>を動かす</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・エフェクトで定番の表現</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kumimoji="1" lang="ja-JP" altLang="en-US" sz="3200" b="0" i="0" u="none" strike="noStrike" kern="1200" cap="none" spc="600" normalizeH="0" baseline="0" noProof="0">
                <a:ln w="57150">
                  <a:noFill/>
                </a:ln>
                <a:solidFill>
                  <a:srgbClr val="FFFFCC"/>
                </a:solidFill>
                <a:effectLst/>
                <a:uLnTx/>
                <a:uFillTx/>
                <a:latin typeface="小塚ゴシック Pro B" pitchFamily="34" charset="-128"/>
                <a:ea typeface="小塚ゴシック Pro B" pitchFamily="34" charset="-128"/>
                <a:cs typeface="+mj-cs"/>
              </a:rPr>
              <a:t>・風とかオーラとか</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5" name="タイトル 3">
            <a:extLst>
              <a:ext uri="{FF2B5EF4-FFF2-40B4-BE49-F238E27FC236}">
                <a16:creationId xmlns:a16="http://schemas.microsoft.com/office/drawing/2014/main" id="{8A91CB77-467E-41CA-B07E-FBD4DCD88CE4}"/>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519168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C99EE0FC-E2C3-4BB3-B4D4-A2EEA8A72475}"/>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ピクセル単位で</a:t>
            </a:r>
            <a:r>
              <a:rPr lang="en-US" altLang="ja-JP" sz="3200" spc="600">
                <a:ln w="57150">
                  <a:noFill/>
                </a:ln>
                <a:solidFill>
                  <a:srgbClr val="FFFFCC"/>
                </a:solidFill>
                <a:latin typeface="小塚ゴシック Pro B" pitchFamily="34" charset="-128"/>
                <a:ea typeface="小塚ゴシック Pro B" pitchFamily="34" charset="-128"/>
                <a:cs typeface="+mj-cs"/>
              </a:rPr>
              <a:t>UV</a:t>
            </a:r>
            <a:r>
              <a:rPr lang="ja-JP" altLang="en-US" sz="3200" spc="600">
                <a:ln w="57150">
                  <a:noFill/>
                </a:ln>
                <a:solidFill>
                  <a:srgbClr val="FFFFCC"/>
                </a:solidFill>
                <a:latin typeface="小塚ゴシック Pro B" pitchFamily="34" charset="-128"/>
                <a:ea typeface="小塚ゴシック Pro B" pitchFamily="34" charset="-128"/>
                <a:cs typeface="+mj-cs"/>
              </a:rPr>
              <a:t>座標を</a:t>
            </a:r>
            <a:br>
              <a:rPr lang="en-US" altLang="ja-JP" sz="3200" spc="600">
                <a:ln w="57150">
                  <a:noFill/>
                </a:ln>
                <a:solidFill>
                  <a:srgbClr val="FFFFCC"/>
                </a:solidFill>
                <a:latin typeface="小塚ゴシック Pro B" pitchFamily="34" charset="-128"/>
                <a:ea typeface="小塚ゴシック Pro B" pitchFamily="34" charset="-128"/>
                <a:cs typeface="+mj-cs"/>
              </a:rPr>
            </a:br>
            <a:r>
              <a:rPr lang="ja-JP" altLang="en-US" sz="3200" spc="600">
                <a:ln w="57150">
                  <a:noFill/>
                </a:ln>
                <a:solidFill>
                  <a:srgbClr val="D78029"/>
                </a:solidFill>
                <a:latin typeface="小塚ゴシック Pro B" pitchFamily="34" charset="-128"/>
                <a:ea typeface="小塚ゴシック Pro B" pitchFamily="34" charset="-128"/>
                <a:cs typeface="+mj-cs"/>
              </a:rPr>
              <a:t>自由な移動量</a:t>
            </a:r>
            <a:r>
              <a:rPr lang="ja-JP" altLang="en-US" sz="3200" spc="600">
                <a:ln w="57150">
                  <a:noFill/>
                </a:ln>
                <a:solidFill>
                  <a:srgbClr val="FFFFCC"/>
                </a:solidFill>
                <a:latin typeface="小塚ゴシック Pro B" pitchFamily="34" charset="-128"/>
                <a:ea typeface="小塚ゴシック Pro B" pitchFamily="34" charset="-128"/>
                <a:cs typeface="+mj-cs"/>
              </a:rPr>
              <a:t>で変えた場合は？</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5" name="タイトル 3">
            <a:extLst>
              <a:ext uri="{FF2B5EF4-FFF2-40B4-BE49-F238E27FC236}">
                <a16:creationId xmlns:a16="http://schemas.microsoft.com/office/drawing/2014/main" id="{17D3A6A3-771D-4473-BFD6-5575944BD83E}"/>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4676134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405D322-781D-4F95-9C5D-02A07F03A772}"/>
              </a:ext>
            </a:extLst>
          </p:cNvPr>
          <p:cNvPicPr>
            <a:picLocks noChangeAspect="1"/>
          </p:cNvPicPr>
          <p:nvPr/>
        </p:nvPicPr>
        <p:blipFill>
          <a:blip r:embed="rId3"/>
          <a:stretch>
            <a:fillRect/>
          </a:stretch>
        </p:blipFill>
        <p:spPr>
          <a:xfrm>
            <a:off x="975461" y="980728"/>
            <a:ext cx="7193078" cy="4968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正方形/長方形 4">
            <a:extLst>
              <a:ext uri="{FF2B5EF4-FFF2-40B4-BE49-F238E27FC236}">
                <a16:creationId xmlns:a16="http://schemas.microsoft.com/office/drawing/2014/main" id="{BEA705A1-F64B-441C-985B-F686F8676E4D}"/>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51D70625-9711-4774-A3A2-5F6B0100AC4E}"/>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値が増えたピクセルほど</a:t>
            </a:r>
            <a:r>
              <a:rPr lang="ja-JP" altLang="en-US" sz="2800" spc="600">
                <a:ln w="57150">
                  <a:noFill/>
                </a:ln>
                <a:solidFill>
                  <a:srgbClr val="D78029"/>
                </a:solidFill>
                <a:latin typeface="小塚ゴシック Pro B" pitchFamily="34" charset="-128"/>
                <a:ea typeface="小塚ゴシック Pro B" pitchFamily="34" charset="-128"/>
                <a:cs typeface="+mj-cs"/>
              </a:rPr>
              <a:t>左上</a:t>
            </a:r>
            <a:r>
              <a:rPr lang="ja-JP" altLang="en-US" sz="2800" spc="600">
                <a:ln w="57150">
                  <a:noFill/>
                </a:ln>
                <a:solidFill>
                  <a:srgbClr val="FFFFCC"/>
                </a:solidFill>
                <a:latin typeface="小塚ゴシック Pro B" pitchFamily="34" charset="-128"/>
                <a:ea typeface="小塚ゴシック Pro B" pitchFamily="34" charset="-128"/>
                <a:cs typeface="+mj-cs"/>
              </a:rPr>
              <a:t>に絵が</a:t>
            </a:r>
            <a:r>
              <a:rPr lang="ja-JP" altLang="en-US" sz="2800" spc="600">
                <a:ln w="57150">
                  <a:noFill/>
                </a:ln>
                <a:solidFill>
                  <a:srgbClr val="D78029"/>
                </a:solidFill>
                <a:latin typeface="小塚ゴシック Pro B" pitchFamily="34" charset="-128"/>
                <a:ea typeface="小塚ゴシック Pro B" pitchFamily="34" charset="-128"/>
                <a:cs typeface="+mj-cs"/>
              </a:rPr>
              <a:t>ズレ</a:t>
            </a:r>
            <a:r>
              <a:rPr lang="ja-JP" altLang="en-US" sz="2800" spc="600">
                <a:ln w="57150">
                  <a:noFill/>
                </a:ln>
                <a:solidFill>
                  <a:srgbClr val="FFFFCC"/>
                </a:solidFill>
                <a:latin typeface="小塚ゴシック Pro B" pitchFamily="34" charset="-128"/>
                <a:ea typeface="小塚ゴシック Pro B" pitchFamily="34" charset="-128"/>
                <a:cs typeface="+mj-cs"/>
              </a:rPr>
              <a:t>る</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7" name="タイトル 3">
            <a:extLst>
              <a:ext uri="{FF2B5EF4-FFF2-40B4-BE49-F238E27FC236}">
                <a16:creationId xmlns:a16="http://schemas.microsoft.com/office/drawing/2014/main" id="{4A83179F-DB8F-4E6A-88CF-4880D50975E3}"/>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720941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91EEFE75-DBAA-4C91-9DD4-848C6EE0C804}"/>
              </a:ext>
            </a:extLst>
          </p:cNvPr>
          <p:cNvPicPr>
            <a:picLocks noChangeAspect="1"/>
          </p:cNvPicPr>
          <p:nvPr/>
        </p:nvPicPr>
        <p:blipFill>
          <a:blip r:embed="rId3"/>
          <a:stretch>
            <a:fillRect/>
          </a:stretch>
        </p:blipFill>
        <p:spPr>
          <a:xfrm>
            <a:off x="978435" y="1052736"/>
            <a:ext cx="7187130" cy="4968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正方形/長方形 4">
            <a:extLst>
              <a:ext uri="{FF2B5EF4-FFF2-40B4-BE49-F238E27FC236}">
                <a16:creationId xmlns:a16="http://schemas.microsoft.com/office/drawing/2014/main" id="{6E39C64F-D28E-46C5-A7B3-4B12ACBDCF6A}"/>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A887DC9F-9ADA-466B-9311-53D7C989FED0}"/>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色んな画像で絵を</a:t>
            </a:r>
            <a:r>
              <a:rPr lang="ja-JP" altLang="en-US" sz="2800" spc="600">
                <a:ln w="57150">
                  <a:noFill/>
                </a:ln>
                <a:solidFill>
                  <a:srgbClr val="D78029"/>
                </a:solidFill>
                <a:latin typeface="小塚ゴシック Pro B" pitchFamily="34" charset="-128"/>
                <a:ea typeface="小塚ゴシック Pro B" pitchFamily="34" charset="-128"/>
                <a:cs typeface="+mj-cs"/>
              </a:rPr>
              <a:t>歪ませる</a:t>
            </a:r>
            <a:r>
              <a:rPr lang="ja-JP" altLang="en-US" sz="2800" spc="600">
                <a:ln w="57150">
                  <a:noFill/>
                </a:ln>
                <a:solidFill>
                  <a:srgbClr val="FFFFCC"/>
                </a:solidFill>
                <a:latin typeface="小塚ゴシック Pro B" pitchFamily="34" charset="-128"/>
                <a:ea typeface="小塚ゴシック Pro B" pitchFamily="34" charset="-128"/>
                <a:cs typeface="+mj-cs"/>
              </a:rPr>
              <a:t>ことが可能</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7" name="タイトル 3">
            <a:extLst>
              <a:ext uri="{FF2B5EF4-FFF2-40B4-BE49-F238E27FC236}">
                <a16:creationId xmlns:a16="http://schemas.microsoft.com/office/drawing/2014/main" id="{B839D3C2-1A02-4E5E-BE2C-E83F0094C4C0}"/>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1781886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xDist_01">
            <a:hlinkClick r:id="" action="ppaction://media"/>
            <a:extLst>
              <a:ext uri="{FF2B5EF4-FFF2-40B4-BE49-F238E27FC236}">
                <a16:creationId xmlns:a16="http://schemas.microsoft.com/office/drawing/2014/main" id="{D5ECD4E5-C976-420E-8EA9-99B84301C3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521" y="1412776"/>
            <a:ext cx="8640959" cy="4680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タイトル 3">
            <a:extLst>
              <a:ext uri="{FF2B5EF4-FFF2-40B4-BE49-F238E27FC236}">
                <a16:creationId xmlns:a16="http://schemas.microsoft.com/office/drawing/2014/main" id="{538FB0DB-5006-4810-BD07-3791B50C4F4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116762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1DEFCD2-3AE9-493A-9F55-581B8AE73E44}"/>
              </a:ext>
            </a:extLst>
          </p:cNvPr>
          <p:cNvPicPr>
            <a:picLocks noChangeAspect="1"/>
          </p:cNvPicPr>
          <p:nvPr/>
        </p:nvPicPr>
        <p:blipFill>
          <a:blip r:embed="rId3"/>
          <a:stretch>
            <a:fillRect/>
          </a:stretch>
        </p:blipFill>
        <p:spPr>
          <a:xfrm>
            <a:off x="472327" y="1035402"/>
            <a:ext cx="8199346" cy="47871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正方形/長方形 4">
            <a:extLst>
              <a:ext uri="{FF2B5EF4-FFF2-40B4-BE49-F238E27FC236}">
                <a16:creationId xmlns:a16="http://schemas.microsoft.com/office/drawing/2014/main" id="{89C924F3-EC06-449F-B3A5-8433BAB3D93B}"/>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56D67062-2F01-41AE-B9B8-66D9A0D7D298}"/>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必要なら左上にズレるのを</a:t>
            </a:r>
            <a:r>
              <a:rPr lang="ja-JP" altLang="en-US" sz="2800" spc="600">
                <a:ln w="57150">
                  <a:noFill/>
                </a:ln>
                <a:solidFill>
                  <a:srgbClr val="D78029"/>
                </a:solidFill>
                <a:latin typeface="小塚ゴシック Pro B" pitchFamily="34" charset="-128"/>
                <a:ea typeface="小塚ゴシック Pro B" pitchFamily="34" charset="-128"/>
                <a:cs typeface="+mj-cs"/>
              </a:rPr>
              <a:t>補正</a:t>
            </a:r>
            <a:r>
              <a:rPr lang="ja-JP" altLang="en-US" sz="2800" spc="600">
                <a:ln w="57150">
                  <a:noFill/>
                </a:ln>
                <a:solidFill>
                  <a:srgbClr val="FFFFCC"/>
                </a:solidFill>
                <a:latin typeface="小塚ゴシック Pro B" pitchFamily="34" charset="-128"/>
                <a:ea typeface="小塚ゴシック Pro B" pitchFamily="34" charset="-128"/>
                <a:cs typeface="+mj-cs"/>
              </a:rPr>
              <a:t>したり</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8" name="正方形/長方形 7">
            <a:extLst>
              <a:ext uri="{FF2B5EF4-FFF2-40B4-BE49-F238E27FC236}">
                <a16:creationId xmlns:a16="http://schemas.microsoft.com/office/drawing/2014/main" id="{2A12FA9B-285D-47F0-AA56-83F8569BF4DA}"/>
              </a:ext>
            </a:extLst>
          </p:cNvPr>
          <p:cNvSpPr/>
          <p:nvPr/>
        </p:nvSpPr>
        <p:spPr>
          <a:xfrm>
            <a:off x="5364088" y="3963164"/>
            <a:ext cx="1656184" cy="11907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3">
            <a:extLst>
              <a:ext uri="{FF2B5EF4-FFF2-40B4-BE49-F238E27FC236}">
                <a16:creationId xmlns:a16="http://schemas.microsoft.com/office/drawing/2014/main" id="{AC13AF1D-F537-4E5B-9B90-9B778174FFD8}"/>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390515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1107C8-1F3C-4ABA-A3DB-D76F03F323F0}"/>
              </a:ext>
            </a:extLst>
          </p:cNvPr>
          <p:cNvPicPr>
            <a:picLocks noChangeAspect="1"/>
          </p:cNvPicPr>
          <p:nvPr/>
        </p:nvPicPr>
        <p:blipFill>
          <a:blip r:embed="rId3"/>
          <a:stretch>
            <a:fillRect/>
          </a:stretch>
        </p:blipFill>
        <p:spPr>
          <a:xfrm>
            <a:off x="220615" y="1340768"/>
            <a:ext cx="8702770" cy="38164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正方形/長方形 4">
            <a:extLst>
              <a:ext uri="{FF2B5EF4-FFF2-40B4-BE49-F238E27FC236}">
                <a16:creationId xmlns:a16="http://schemas.microsoft.com/office/drawing/2014/main" id="{89C924F3-EC06-449F-B3A5-8433BAB3D93B}"/>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56D67062-2F01-41AE-B9B8-66D9A0D7D298}"/>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en-US" altLang="ja-JP" sz="2800" spc="600">
                <a:ln w="57150">
                  <a:noFill/>
                </a:ln>
                <a:solidFill>
                  <a:srgbClr val="FFFFCC"/>
                </a:solidFill>
                <a:latin typeface="小塚ゴシック Pro B" pitchFamily="34" charset="-128"/>
                <a:ea typeface="小塚ゴシック Pro B" pitchFamily="34" charset="-128"/>
                <a:cs typeface="+mj-cs"/>
              </a:rPr>
              <a:t>-0.5</a:t>
            </a:r>
            <a:r>
              <a:rPr lang="ja-JP" altLang="en-US" sz="2800" spc="600">
                <a:ln w="57150">
                  <a:noFill/>
                </a:ln>
                <a:solidFill>
                  <a:srgbClr val="FFFFCC"/>
                </a:solidFill>
                <a:latin typeface="小塚ゴシック Pro B" pitchFamily="34" charset="-128"/>
                <a:ea typeface="小塚ゴシック Pro B" pitchFamily="34" charset="-128"/>
                <a:cs typeface="+mj-cs"/>
              </a:rPr>
              <a:t>～</a:t>
            </a:r>
            <a:r>
              <a:rPr lang="en-US" altLang="ja-JP" sz="2800" spc="600">
                <a:ln w="57150">
                  <a:noFill/>
                </a:ln>
                <a:solidFill>
                  <a:srgbClr val="FFFFCC"/>
                </a:solidFill>
                <a:latin typeface="小塚ゴシック Pro B" pitchFamily="34" charset="-128"/>
                <a:ea typeface="小塚ゴシック Pro B" pitchFamily="34" charset="-128"/>
                <a:cs typeface="+mj-cs"/>
              </a:rPr>
              <a:t>0.5</a:t>
            </a:r>
            <a:r>
              <a:rPr lang="ja-JP" altLang="en-US" sz="2800" spc="600">
                <a:ln w="57150">
                  <a:noFill/>
                </a:ln>
                <a:solidFill>
                  <a:srgbClr val="FFFFCC"/>
                </a:solidFill>
                <a:latin typeface="小塚ゴシック Pro B" pitchFamily="34" charset="-128"/>
                <a:ea typeface="小塚ゴシック Pro B" pitchFamily="34" charset="-128"/>
                <a:cs typeface="+mj-cs"/>
              </a:rPr>
              <a:t>の範囲で与えるようにしたり</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7" name="正方形/長方形 6">
            <a:extLst>
              <a:ext uri="{FF2B5EF4-FFF2-40B4-BE49-F238E27FC236}">
                <a16:creationId xmlns:a16="http://schemas.microsoft.com/office/drawing/2014/main" id="{61B31EE1-AC46-47D3-BEDF-55E48D7E1C2D}"/>
              </a:ext>
            </a:extLst>
          </p:cNvPr>
          <p:cNvSpPr/>
          <p:nvPr/>
        </p:nvSpPr>
        <p:spPr>
          <a:xfrm>
            <a:off x="2051720" y="3140968"/>
            <a:ext cx="2232248" cy="1800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3">
            <a:extLst>
              <a:ext uri="{FF2B5EF4-FFF2-40B4-BE49-F238E27FC236}">
                <a16:creationId xmlns:a16="http://schemas.microsoft.com/office/drawing/2014/main" id="{E5AC1009-9748-4846-85AA-F6B2CA03F3C9}"/>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16121841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A7F2FA5C-C0AA-4404-A14B-DE110F57831F}"/>
              </a:ext>
            </a:extLst>
          </p:cNvPr>
          <p:cNvPicPr>
            <a:picLocks noChangeAspect="1"/>
          </p:cNvPicPr>
          <p:nvPr/>
        </p:nvPicPr>
        <p:blipFill>
          <a:blip r:embed="rId3"/>
          <a:stretch>
            <a:fillRect/>
          </a:stretch>
        </p:blipFill>
        <p:spPr>
          <a:xfrm>
            <a:off x="971600" y="1094118"/>
            <a:ext cx="7200800" cy="4669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正方形/長方形 4">
            <a:extLst>
              <a:ext uri="{FF2B5EF4-FFF2-40B4-BE49-F238E27FC236}">
                <a16:creationId xmlns:a16="http://schemas.microsoft.com/office/drawing/2014/main" id="{89C924F3-EC06-449F-B3A5-8433BAB3D93B}"/>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56D67062-2F01-41AE-B9B8-66D9A0D7D298}"/>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ノーマルマップ使ったり</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9" name="タイトル 3">
            <a:extLst>
              <a:ext uri="{FF2B5EF4-FFF2-40B4-BE49-F238E27FC236}">
                <a16:creationId xmlns:a16="http://schemas.microsoft.com/office/drawing/2014/main" id="{FD849DB4-CFDF-4647-B293-69534122FA69}"/>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00161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82955AFD-14D5-4778-8D67-3077F5868AC5}"/>
              </a:ext>
            </a:extLst>
          </p:cNvPr>
          <p:cNvPicPr>
            <a:picLocks noChangeAspect="1"/>
          </p:cNvPicPr>
          <p:nvPr/>
        </p:nvPicPr>
        <p:blipFill>
          <a:blip r:embed="rId3"/>
          <a:stretch>
            <a:fillRect/>
          </a:stretch>
        </p:blipFill>
        <p:spPr>
          <a:xfrm>
            <a:off x="200657" y="1325439"/>
            <a:ext cx="8742686" cy="3975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正方形/長方形 4">
            <a:extLst>
              <a:ext uri="{FF2B5EF4-FFF2-40B4-BE49-F238E27FC236}">
                <a16:creationId xmlns:a16="http://schemas.microsoft.com/office/drawing/2014/main" id="{89C924F3-EC06-449F-B3A5-8433BAB3D93B}"/>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a:extLst>
              <a:ext uri="{FF2B5EF4-FFF2-40B4-BE49-F238E27FC236}">
                <a16:creationId xmlns:a16="http://schemas.microsoft.com/office/drawing/2014/main" id="{56D67062-2F01-41AE-B9B8-66D9A0D7D298}"/>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ノーマルに</a:t>
            </a:r>
            <a:r>
              <a:rPr lang="ja-JP" altLang="en-US" sz="2800" spc="600">
                <a:ln w="57150">
                  <a:noFill/>
                </a:ln>
                <a:solidFill>
                  <a:srgbClr val="D78029"/>
                </a:solidFill>
                <a:latin typeface="小塚ゴシック Pro B" pitchFamily="34" charset="-128"/>
                <a:ea typeface="小塚ゴシック Pro B" pitchFamily="34" charset="-128"/>
                <a:cs typeface="+mj-cs"/>
              </a:rPr>
              <a:t>変換</a:t>
            </a:r>
            <a:r>
              <a:rPr lang="ja-JP" altLang="en-US" sz="2800" spc="600">
                <a:ln w="57150">
                  <a:noFill/>
                </a:ln>
                <a:solidFill>
                  <a:srgbClr val="FFFFCC"/>
                </a:solidFill>
                <a:latin typeface="小塚ゴシック Pro B" pitchFamily="34" charset="-128"/>
                <a:ea typeface="小塚ゴシック Pro B" pitchFamily="34" charset="-128"/>
                <a:cs typeface="+mj-cs"/>
              </a:rPr>
              <a:t>して代用したりも？</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7" name="正方形/長方形 6">
            <a:extLst>
              <a:ext uri="{FF2B5EF4-FFF2-40B4-BE49-F238E27FC236}">
                <a16:creationId xmlns:a16="http://schemas.microsoft.com/office/drawing/2014/main" id="{61B31EE1-AC46-47D3-BEDF-55E48D7E1C2D}"/>
              </a:ext>
            </a:extLst>
          </p:cNvPr>
          <p:cNvSpPr/>
          <p:nvPr/>
        </p:nvSpPr>
        <p:spPr>
          <a:xfrm>
            <a:off x="1835696" y="2928444"/>
            <a:ext cx="2952328" cy="17743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3">
            <a:extLst>
              <a:ext uri="{FF2B5EF4-FFF2-40B4-BE49-F238E27FC236}">
                <a16:creationId xmlns:a16="http://schemas.microsoft.com/office/drawing/2014/main" id="{CA3A7458-5BE6-4418-A932-C96B486CF5D5}"/>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548119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9C1BFA61-CF16-4883-B803-213E668B5276}"/>
              </a:ext>
            </a:extLst>
          </p:cNvPr>
          <p:cNvSpPr txBox="1">
            <a:spLocks/>
          </p:cNvSpPr>
          <p:nvPr/>
        </p:nvSpPr>
        <p:spPr>
          <a:xfrm>
            <a:off x="0" y="1124744"/>
            <a:ext cx="9144000"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テクスチャをピクセル単位で歪ませることを</a:t>
            </a: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D78029"/>
                </a:solidFill>
                <a:latin typeface="小塚ゴシック Pro B" pitchFamily="34" charset="-128"/>
                <a:ea typeface="小塚ゴシック Pro B" pitchFamily="34" charset="-128"/>
                <a:cs typeface="+mj-cs"/>
              </a:rPr>
              <a:t>テクスチャディストーション</a:t>
            </a:r>
            <a:endParaRPr lang="en-US" altLang="ja-JP" sz="2800" spc="600">
              <a:ln w="57150">
                <a:noFill/>
              </a:ln>
              <a:solidFill>
                <a:srgbClr val="D78029"/>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と呼んでいて</a:t>
            </a: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エフェクトで定番の表現になる</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5" name="タイトル 3">
            <a:extLst>
              <a:ext uri="{FF2B5EF4-FFF2-40B4-BE49-F238E27FC236}">
                <a16:creationId xmlns:a16="http://schemas.microsoft.com/office/drawing/2014/main" id="{A3AC68B8-AEC1-4BE1-97C8-1945A523DD93}"/>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1522123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B3B5F69-19FA-4D65-BD92-D10CBE3B85A3}"/>
              </a:ext>
            </a:extLst>
          </p:cNvPr>
          <p:cNvSpPr txBox="1">
            <a:spLocks/>
          </p:cNvSpPr>
          <p:nvPr/>
        </p:nvSpPr>
        <p:spPr>
          <a:xfrm>
            <a:off x="685800" y="2564904"/>
            <a:ext cx="7772400" cy="1340941"/>
          </a:xfrm>
          <a:prstGeom prst="rect">
            <a:avLst/>
          </a:prstGeom>
        </p:spPr>
        <p:txBody>
          <a:bodyPr vert="horz" lIns="91440" tIns="45720" rIns="91440" bIns="45720" rtlCol="0" anchor="ctr">
            <a:normAutofit/>
          </a:bodyPr>
          <a:lstStyle/>
          <a:p>
            <a:pPr lvl="0" algn="ctr" fontAlgn="auto">
              <a:spcAft>
                <a:spcPts val="0"/>
              </a:spcAft>
              <a:tabLst>
                <a:tab pos="5738813" algn="l"/>
              </a:tabLst>
              <a:defRPr/>
            </a:pPr>
            <a:r>
              <a:rPr lang="en-US" altLang="ja-JP" sz="4000" spc="1500">
                <a:ln w="57150">
                  <a:noFill/>
                </a:ln>
                <a:solidFill>
                  <a:schemeClr val="accent3"/>
                </a:solidFill>
                <a:effectLst/>
                <a:latin typeface="Pier Sans Medium" panose="00000600000000000000" pitchFamily="50" charset="0"/>
                <a:ea typeface="Cornerstone" pitchFamily="2" charset="-128"/>
                <a:cs typeface="Cornerstone" pitchFamily="2" charset="-128"/>
              </a:rPr>
              <a:t>A</a:t>
            </a:r>
            <a:r>
              <a:rPr lang="en-US" altLang="ja-JP" sz="4000" spc="1500">
                <a:ln w="57150">
                  <a:noFill/>
                </a:ln>
                <a:solidFill>
                  <a:srgbClr val="E1E0CD"/>
                </a:solidFill>
                <a:effectLst/>
                <a:latin typeface="Pier Sans Medium" panose="00000600000000000000" pitchFamily="50" charset="0"/>
                <a:ea typeface="Cornerstone" pitchFamily="2" charset="-128"/>
                <a:cs typeface="Cornerstone" pitchFamily="2" charset="-128"/>
              </a:rPr>
              <a:t>genda</a:t>
            </a:r>
            <a:endParaRPr kumimoji="1" lang="ja-JP" altLang="en-US" sz="4000" i="0" u="none" strike="noStrike" kern="1200" cap="none" spc="1500" normalizeH="0" noProof="0" dirty="0">
              <a:ln w="57150">
                <a:noFill/>
              </a:ln>
              <a:solidFill>
                <a:srgbClr val="E1E0CD"/>
              </a:solidFill>
              <a:effectLst/>
              <a:uLnTx/>
              <a:uFillTx/>
              <a:latin typeface="Pier Sans Medium" panose="00000600000000000000" pitchFamily="50" charset="0"/>
              <a:ea typeface="Cornerstone" pitchFamily="2" charset="-128"/>
              <a:cs typeface="Cornerstone" pitchFamily="2" charset="-128"/>
            </a:endParaRPr>
          </a:p>
        </p:txBody>
      </p:sp>
      <p:sp>
        <p:nvSpPr>
          <p:cNvPr id="3" name="タイトル 1">
            <a:extLst>
              <a:ext uri="{FF2B5EF4-FFF2-40B4-BE49-F238E27FC236}">
                <a16:creationId xmlns:a16="http://schemas.microsoft.com/office/drawing/2014/main" id="{3F20E552-1387-41AF-A4D0-F81DB1669596}"/>
              </a:ext>
            </a:extLst>
          </p:cNvPr>
          <p:cNvSpPr txBox="1">
            <a:spLocks/>
          </p:cNvSpPr>
          <p:nvPr/>
        </p:nvSpPr>
        <p:spPr>
          <a:xfrm>
            <a:off x="685800" y="3379390"/>
            <a:ext cx="7772400" cy="787275"/>
          </a:xfrm>
          <a:prstGeom prst="rect">
            <a:avLst/>
          </a:prstGeom>
        </p:spPr>
        <p:txBody>
          <a:bodyPr vert="horz" lIns="91440" tIns="45720" rIns="91440" bIns="45720" rtlCol="0" anchor="ctr">
            <a:normAutofit/>
          </a:bodyPr>
          <a:lstStyle/>
          <a:p>
            <a:pPr lvl="0" algn="ctr" fontAlgn="auto">
              <a:spcAft>
                <a:spcPts val="0"/>
              </a:spcAft>
              <a:defRPr/>
            </a:pPr>
            <a:r>
              <a:rPr lang="en-US" altLang="ja-JP" spc="1000">
                <a:ln w="57150">
                  <a:noFill/>
                </a:ln>
                <a:solidFill>
                  <a:schemeClr val="accent3">
                    <a:lumMod val="75000"/>
                  </a:schemeClr>
                </a:solidFill>
                <a:effectLst/>
                <a:latin typeface="小塚ゴシック Pr6N R" panose="020B0400000000000000" pitchFamily="34" charset="-128"/>
                <a:ea typeface="小塚ゴシック Pr6N R" panose="020B0400000000000000" pitchFamily="34" charset="-128"/>
                <a:cs typeface="Cornerstone" pitchFamily="2" charset="-128"/>
              </a:rPr>
              <a:t>-</a:t>
            </a:r>
            <a:r>
              <a:rPr lang="ja-JP" altLang="en-US" spc="1000">
                <a:ln w="57150">
                  <a:noFill/>
                </a:ln>
                <a:solidFill>
                  <a:schemeClr val="accent3">
                    <a:lumMod val="75000"/>
                  </a:schemeClr>
                </a:solidFill>
                <a:latin typeface="小塚ゴシック Pr6N R" panose="020B0400000000000000" pitchFamily="34" charset="-128"/>
                <a:ea typeface="小塚ゴシック Pr6N R" panose="020B0400000000000000" pitchFamily="34" charset="-128"/>
                <a:cs typeface="Cornerstone" pitchFamily="2" charset="-128"/>
              </a:rPr>
              <a:t>本日の話の内容</a:t>
            </a:r>
            <a:r>
              <a:rPr lang="en-US" altLang="ja-JP" spc="1000">
                <a:ln w="57150">
                  <a:noFill/>
                </a:ln>
                <a:solidFill>
                  <a:schemeClr val="accent3">
                    <a:lumMod val="75000"/>
                  </a:schemeClr>
                </a:solidFill>
                <a:effectLst/>
                <a:latin typeface="小塚ゴシック Pr6N R" panose="020B0400000000000000" pitchFamily="34" charset="-128"/>
                <a:ea typeface="小塚ゴシック Pr6N R" panose="020B0400000000000000" pitchFamily="34" charset="-128"/>
                <a:cs typeface="Cornerstone" pitchFamily="2" charset="-128"/>
              </a:rPr>
              <a:t>-</a:t>
            </a:r>
            <a:endParaRPr kumimoji="1" lang="ja-JP" altLang="en-US" i="0" u="none" strike="noStrike" kern="1200" cap="none" spc="1000" normalizeH="0" noProof="0" dirty="0">
              <a:ln w="57150">
                <a:noFill/>
              </a:ln>
              <a:solidFill>
                <a:schemeClr val="accent3">
                  <a:lumMod val="75000"/>
                </a:schemeClr>
              </a:solidFill>
              <a:effectLst/>
              <a:uLnTx/>
              <a:uFillTx/>
              <a:latin typeface="小塚ゴシック Pr6N R" panose="020B0400000000000000" pitchFamily="34" charset="-128"/>
              <a:ea typeface="小塚ゴシック Pr6N R" panose="020B0400000000000000" pitchFamily="34" charset="-128"/>
              <a:cs typeface="Cornerstone" pitchFamily="2" charset="-128"/>
            </a:endParaRPr>
          </a:p>
        </p:txBody>
      </p:sp>
    </p:spTree>
    <p:extLst>
      <p:ext uri="{BB962C8B-B14F-4D97-AF65-F5344CB8AC3E}">
        <p14:creationId xmlns:p14="http://schemas.microsoft.com/office/powerpoint/2010/main" val="3969031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フローマップと何が違う？</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6" name="タイトル 3">
            <a:extLst>
              <a:ext uri="{FF2B5EF4-FFF2-40B4-BE49-F238E27FC236}">
                <a16:creationId xmlns:a16="http://schemas.microsoft.com/office/drawing/2014/main" id="{AF4F7261-A793-4BFE-8CA3-E3B9080344A0}"/>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963975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ピクセル単位で</a:t>
            </a:r>
            <a:r>
              <a:rPr lang="en-US" altLang="ja-JP" sz="3200" spc="600">
                <a:ln w="57150">
                  <a:noFill/>
                </a:ln>
                <a:solidFill>
                  <a:srgbClr val="FFFFCC"/>
                </a:solidFill>
                <a:latin typeface="小塚ゴシック Pro B" pitchFamily="34" charset="-128"/>
                <a:ea typeface="小塚ゴシック Pro B" pitchFamily="34" charset="-128"/>
                <a:cs typeface="+mj-cs"/>
              </a:rPr>
              <a:t>UV</a:t>
            </a:r>
            <a:r>
              <a:rPr lang="ja-JP" altLang="en-US" sz="3200" spc="600">
                <a:ln w="57150">
                  <a:noFill/>
                </a:ln>
                <a:solidFill>
                  <a:srgbClr val="FFFFCC"/>
                </a:solidFill>
                <a:latin typeface="小塚ゴシック Pro B" pitchFamily="34" charset="-128"/>
                <a:ea typeface="小塚ゴシック Pro B" pitchFamily="34" charset="-128"/>
                <a:cs typeface="+mj-cs"/>
              </a:rPr>
              <a:t>座標を</a:t>
            </a:r>
            <a:br>
              <a:rPr lang="en-US" altLang="ja-JP" sz="3200" spc="600">
                <a:ln w="57150">
                  <a:noFill/>
                </a:ln>
                <a:solidFill>
                  <a:srgbClr val="FFFFCC"/>
                </a:solidFill>
                <a:latin typeface="小塚ゴシック Pro B" pitchFamily="34" charset="-128"/>
                <a:ea typeface="小塚ゴシック Pro B" pitchFamily="34" charset="-128"/>
                <a:cs typeface="+mj-cs"/>
              </a:rPr>
            </a:br>
            <a:r>
              <a:rPr lang="ja-JP" altLang="en-US" sz="3200" spc="600">
                <a:ln w="57150">
                  <a:noFill/>
                </a:ln>
                <a:solidFill>
                  <a:srgbClr val="FFFFCC"/>
                </a:solidFill>
                <a:latin typeface="小塚ゴシック Pro B" pitchFamily="34" charset="-128"/>
                <a:ea typeface="小塚ゴシック Pro B" pitchFamily="34" charset="-128"/>
                <a:cs typeface="+mj-cs"/>
              </a:rPr>
              <a:t>自由に変える点は同じ</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68CF7E45-30D5-41A1-A4A5-DC26FF677D9B}"/>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691473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D78029"/>
                </a:solidFill>
                <a:latin typeface="小塚ゴシック Pro B" pitchFamily="34" charset="-128"/>
                <a:ea typeface="小塚ゴシック Pro B" pitchFamily="34" charset="-128"/>
                <a:cs typeface="+mj-cs"/>
              </a:rPr>
              <a:t>時間</a:t>
            </a:r>
            <a:r>
              <a:rPr lang="ja-JP" altLang="en-US" sz="3200" spc="600">
                <a:ln w="57150">
                  <a:noFill/>
                </a:ln>
                <a:solidFill>
                  <a:srgbClr val="FFFFCC"/>
                </a:solidFill>
                <a:latin typeface="小塚ゴシック Pro B" pitchFamily="34" charset="-128"/>
                <a:ea typeface="小塚ゴシック Pro B" pitchFamily="34" charset="-128"/>
                <a:cs typeface="+mj-cs"/>
              </a:rPr>
              <a:t>が経つにつれ</a:t>
            </a:r>
            <a:r>
              <a:rPr lang="en-US" altLang="ja-JP" sz="3200" spc="600">
                <a:ln w="57150">
                  <a:noFill/>
                </a:ln>
                <a:solidFill>
                  <a:srgbClr val="FFFFCC"/>
                </a:solidFill>
                <a:latin typeface="小塚ゴシック Pro B" pitchFamily="34" charset="-128"/>
                <a:ea typeface="小塚ゴシック Pro B" pitchFamily="34" charset="-128"/>
                <a:cs typeface="+mj-cs"/>
              </a:rPr>
              <a:t>UV</a:t>
            </a:r>
            <a:r>
              <a:rPr lang="ja-JP" altLang="en-US" sz="3200" spc="600">
                <a:ln w="57150">
                  <a:noFill/>
                </a:ln>
                <a:solidFill>
                  <a:srgbClr val="FFFFCC"/>
                </a:solidFill>
                <a:latin typeface="小塚ゴシック Pro B" pitchFamily="34" charset="-128"/>
                <a:ea typeface="小塚ゴシック Pro B" pitchFamily="34" charset="-128"/>
                <a:cs typeface="+mj-cs"/>
              </a:rPr>
              <a:t>座標の</a:t>
            </a:r>
            <a:br>
              <a:rPr lang="en-US" altLang="ja-JP" sz="3200" spc="600">
                <a:ln w="57150">
                  <a:noFill/>
                </a:ln>
                <a:solidFill>
                  <a:srgbClr val="FFFFCC"/>
                </a:solidFill>
                <a:latin typeface="小塚ゴシック Pro B" pitchFamily="34" charset="-128"/>
                <a:ea typeface="小塚ゴシック Pro B" pitchFamily="34" charset="-128"/>
                <a:cs typeface="+mj-cs"/>
              </a:rPr>
            </a:br>
            <a:r>
              <a:rPr lang="ja-JP" altLang="en-US" sz="3200" spc="600">
                <a:ln w="57150">
                  <a:noFill/>
                </a:ln>
                <a:solidFill>
                  <a:srgbClr val="FFFFCC"/>
                </a:solidFill>
                <a:latin typeface="小塚ゴシック Pro B" pitchFamily="34" charset="-128"/>
                <a:ea typeface="小塚ゴシック Pro B" pitchFamily="34" charset="-128"/>
                <a:cs typeface="+mj-cs"/>
              </a:rPr>
              <a:t>変化を</a:t>
            </a:r>
            <a:r>
              <a:rPr lang="ja-JP" altLang="en-US" sz="3200" spc="600">
                <a:ln w="57150">
                  <a:noFill/>
                </a:ln>
                <a:solidFill>
                  <a:srgbClr val="D78029"/>
                </a:solidFill>
                <a:latin typeface="小塚ゴシック Pro B" pitchFamily="34" charset="-128"/>
                <a:ea typeface="小塚ゴシック Pro B" pitchFamily="34" charset="-128"/>
                <a:cs typeface="+mj-cs"/>
              </a:rPr>
              <a:t>強く</a:t>
            </a:r>
            <a:r>
              <a:rPr lang="ja-JP" altLang="en-US" sz="3200" spc="600">
                <a:ln w="57150">
                  <a:noFill/>
                </a:ln>
                <a:solidFill>
                  <a:srgbClr val="FFFFCC"/>
                </a:solidFill>
                <a:latin typeface="小塚ゴシック Pro B" pitchFamily="34" charset="-128"/>
                <a:ea typeface="小塚ゴシック Pro B" pitchFamily="34" charset="-128"/>
                <a:cs typeface="+mj-cs"/>
              </a:rPr>
              <a:t>していく</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68CF7E45-30D5-41A1-A4A5-DC26FF677D9B}"/>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
        <p:nvSpPr>
          <p:cNvPr id="6" name="角丸四角形 9">
            <a:extLst>
              <a:ext uri="{FF2B5EF4-FFF2-40B4-BE49-F238E27FC236}">
                <a16:creationId xmlns:a16="http://schemas.microsoft.com/office/drawing/2014/main" id="{4277E501-4C26-49BA-87FB-664D63D6FCF5}"/>
              </a:ext>
            </a:extLst>
          </p:cNvPr>
          <p:cNvSpPr/>
          <p:nvPr/>
        </p:nvSpPr>
        <p:spPr>
          <a:xfrm>
            <a:off x="467544" y="2204864"/>
            <a:ext cx="2016224" cy="617664"/>
          </a:xfrm>
          <a:prstGeom prst="roundRect">
            <a:avLst/>
          </a:prstGeom>
          <a:solidFill>
            <a:schemeClr val="tx1"/>
          </a:solidFill>
          <a:ln>
            <a:solidFill>
              <a:srgbClr val="131823"/>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ja-JP" altLang="en-US" sz="2400" spc="600">
                <a:solidFill>
                  <a:srgbClr val="FFFFCC"/>
                </a:solidFill>
                <a:latin typeface="小塚ゴシック Pr6N B" panose="020B0800000000000000" pitchFamily="34" charset="-128"/>
                <a:ea typeface="小塚ゴシック Pr6N B" panose="020B0800000000000000" pitchFamily="34" charset="-128"/>
              </a:rPr>
              <a:t>違い①</a:t>
            </a:r>
            <a:endParaRPr lang="ja-JP" altLang="en-US" sz="2400" spc="600" dirty="0">
              <a:solidFill>
                <a:srgbClr val="FFFFCC"/>
              </a:solidFill>
              <a:latin typeface="小塚ゴシック Pr6N B" panose="020B0800000000000000" pitchFamily="34" charset="-128"/>
              <a:ea typeface="小塚ゴシック Pr6N B" panose="020B0800000000000000" pitchFamily="34" charset="-128"/>
            </a:endParaRPr>
          </a:p>
        </p:txBody>
      </p:sp>
    </p:spTree>
    <p:extLst>
      <p:ext uri="{BB962C8B-B14F-4D97-AF65-F5344CB8AC3E}">
        <p14:creationId xmlns:p14="http://schemas.microsoft.com/office/powerpoint/2010/main" val="3723498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4405D322-781D-4F95-9C5D-02A07F03A772}"/>
              </a:ext>
            </a:extLst>
          </p:cNvPr>
          <p:cNvPicPr>
            <a:picLocks noChangeAspect="1"/>
          </p:cNvPicPr>
          <p:nvPr/>
        </p:nvPicPr>
        <p:blipFill>
          <a:blip r:embed="rId3"/>
          <a:stretch>
            <a:fillRect/>
          </a:stretch>
        </p:blipFill>
        <p:spPr>
          <a:xfrm>
            <a:off x="975461" y="1268760"/>
            <a:ext cx="7193078" cy="49685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タイトル 3">
            <a:extLst>
              <a:ext uri="{FF2B5EF4-FFF2-40B4-BE49-F238E27FC236}">
                <a16:creationId xmlns:a16="http://schemas.microsoft.com/office/drawing/2014/main" id="{4A83179F-DB8F-4E6A-88CF-4880D50975E3}"/>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11226350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3">
            <a:extLst>
              <a:ext uri="{FF2B5EF4-FFF2-40B4-BE49-F238E27FC236}">
                <a16:creationId xmlns:a16="http://schemas.microsoft.com/office/drawing/2014/main" id="{4A83179F-DB8F-4E6A-88CF-4880D50975E3}"/>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pic>
        <p:nvPicPr>
          <p:cNvPr id="5" name="TexDist_02">
            <a:hlinkClick r:id="" action="ppaction://media"/>
            <a:extLst>
              <a:ext uri="{FF2B5EF4-FFF2-40B4-BE49-F238E27FC236}">
                <a16:creationId xmlns:a16="http://schemas.microsoft.com/office/drawing/2014/main" id="{216A4456-B8D2-4593-8332-1DD1003CD3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64423" y="1196752"/>
            <a:ext cx="7215154" cy="5123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0649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延々と</a:t>
            </a:r>
            <a:r>
              <a:rPr lang="ja-JP" altLang="en-US" sz="3200" spc="600">
                <a:ln w="57150">
                  <a:noFill/>
                </a:ln>
                <a:solidFill>
                  <a:srgbClr val="D78029"/>
                </a:solidFill>
                <a:latin typeface="小塚ゴシック Pro B" pitchFamily="34" charset="-128"/>
                <a:ea typeface="小塚ゴシック Pro B" pitchFamily="34" charset="-128"/>
                <a:cs typeface="+mj-cs"/>
              </a:rPr>
              <a:t>流れ続ける</a:t>
            </a:r>
            <a:r>
              <a:rPr lang="ja-JP" altLang="en-US" sz="3200" spc="600">
                <a:ln w="57150">
                  <a:noFill/>
                </a:ln>
                <a:solidFill>
                  <a:srgbClr val="FFFFCC"/>
                </a:solidFill>
                <a:latin typeface="小塚ゴシック Pro B" pitchFamily="34" charset="-128"/>
                <a:ea typeface="小塚ゴシック Pro B" pitchFamily="34" charset="-128"/>
                <a:cs typeface="+mj-cs"/>
              </a:rPr>
              <a:t>ように見せる</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68CF7E45-30D5-41A1-A4A5-DC26FF677D9B}"/>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
        <p:nvSpPr>
          <p:cNvPr id="6" name="角丸四角形 9">
            <a:extLst>
              <a:ext uri="{FF2B5EF4-FFF2-40B4-BE49-F238E27FC236}">
                <a16:creationId xmlns:a16="http://schemas.microsoft.com/office/drawing/2014/main" id="{398E1A4E-C0CB-4D8B-ABA8-2F86149AB3D2}"/>
              </a:ext>
            </a:extLst>
          </p:cNvPr>
          <p:cNvSpPr/>
          <p:nvPr/>
        </p:nvSpPr>
        <p:spPr>
          <a:xfrm>
            <a:off x="467544" y="2564904"/>
            <a:ext cx="2016224" cy="617664"/>
          </a:xfrm>
          <a:prstGeom prst="roundRect">
            <a:avLst/>
          </a:prstGeom>
          <a:solidFill>
            <a:schemeClr val="tx1"/>
          </a:solidFill>
          <a:ln>
            <a:solidFill>
              <a:srgbClr val="131823"/>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ja-JP" altLang="en-US" sz="2400" spc="600">
                <a:solidFill>
                  <a:srgbClr val="FFFFCC"/>
                </a:solidFill>
                <a:latin typeface="小塚ゴシック Pr6N B" panose="020B0800000000000000" pitchFamily="34" charset="-128"/>
                <a:ea typeface="小塚ゴシック Pr6N B" panose="020B0800000000000000" pitchFamily="34" charset="-128"/>
              </a:rPr>
              <a:t>違い②</a:t>
            </a:r>
            <a:endParaRPr lang="ja-JP" altLang="en-US" sz="2400" spc="600" dirty="0">
              <a:solidFill>
                <a:srgbClr val="FFFFCC"/>
              </a:solidFill>
              <a:latin typeface="小塚ゴシック Pr6N B" panose="020B0800000000000000" pitchFamily="34" charset="-128"/>
              <a:ea typeface="小塚ゴシック Pr6N B" panose="020B0800000000000000" pitchFamily="34" charset="-128"/>
            </a:endParaRPr>
          </a:p>
        </p:txBody>
      </p:sp>
    </p:spTree>
    <p:extLst>
      <p:ext uri="{BB962C8B-B14F-4D97-AF65-F5344CB8AC3E}">
        <p14:creationId xmlns:p14="http://schemas.microsoft.com/office/powerpoint/2010/main" val="2094220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こちらについては後ほど説明</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68CF7E45-30D5-41A1-A4A5-DC26FF677D9B}"/>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UV </a:t>
            </a:r>
            <a:r>
              <a:rPr lang="en-US" altLang="ja-JP" sz="3600" spc="600">
                <a:solidFill>
                  <a:srgbClr val="FFFFCC"/>
                </a:solidFill>
                <a:latin typeface="Pier Sans Medium" panose="00000600000000000000" pitchFamily="50" charset="0"/>
                <a:cs typeface="Aharoni" panose="02010803020104030203" pitchFamily="2" charset="-79"/>
              </a:rPr>
              <a:t>Scroll</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099205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B3B5F69-19FA-4D65-BD92-D10CBE3B85A3}"/>
              </a:ext>
            </a:extLst>
          </p:cNvPr>
          <p:cNvSpPr txBox="1">
            <a:spLocks/>
          </p:cNvSpPr>
          <p:nvPr/>
        </p:nvSpPr>
        <p:spPr>
          <a:xfrm>
            <a:off x="215516" y="2564904"/>
            <a:ext cx="8712968" cy="1340941"/>
          </a:xfrm>
          <a:prstGeom prst="rect">
            <a:avLst/>
          </a:prstGeom>
        </p:spPr>
        <p:txBody>
          <a:bodyPr vert="horz" lIns="91440" tIns="45720" rIns="91440" bIns="45720" rtlCol="0" anchor="ctr">
            <a:normAutofit/>
          </a:bodyPr>
          <a:lstStyle/>
          <a:p>
            <a:pPr lvl="0" algn="ctr" fontAlgn="auto">
              <a:spcAft>
                <a:spcPts val="0"/>
              </a:spcAft>
              <a:tabLst>
                <a:tab pos="5738813" algn="l"/>
              </a:tabLst>
              <a:defRPr/>
            </a:pPr>
            <a:r>
              <a:rPr lang="en-US" altLang="ja-JP" sz="4000" spc="600">
                <a:ln w="57150">
                  <a:noFill/>
                </a:ln>
                <a:solidFill>
                  <a:schemeClr val="accent3"/>
                </a:solidFill>
                <a:effectLst/>
                <a:latin typeface="Pier Sans Medium" panose="00000600000000000000" pitchFamily="50" charset="0"/>
                <a:ea typeface="Cornerstone" pitchFamily="2" charset="-128"/>
                <a:cs typeface="Cornerstone" pitchFamily="2" charset="-128"/>
              </a:rPr>
              <a:t>N</a:t>
            </a:r>
            <a:r>
              <a:rPr lang="en-US" altLang="ja-JP" sz="4000" spc="600">
                <a:ln w="57150">
                  <a:noFill/>
                </a:ln>
                <a:solidFill>
                  <a:srgbClr val="E1E0CD"/>
                </a:solidFill>
                <a:effectLst/>
                <a:latin typeface="Pier Sans Medium" panose="00000600000000000000" pitchFamily="50" charset="0"/>
                <a:ea typeface="Cornerstone" pitchFamily="2" charset="-128"/>
                <a:cs typeface="Cornerstone" pitchFamily="2" charset="-128"/>
              </a:rPr>
              <a:t>ormalmap or BC7</a:t>
            </a:r>
            <a:endParaRPr kumimoji="1" lang="ja-JP" altLang="en-US" sz="4000" i="0" u="none" strike="noStrike" kern="1200" cap="none" spc="600" normalizeH="0" noProof="0" dirty="0">
              <a:ln w="57150">
                <a:noFill/>
              </a:ln>
              <a:solidFill>
                <a:srgbClr val="E1E0CD"/>
              </a:solidFill>
              <a:effectLst/>
              <a:uLnTx/>
              <a:uFillTx/>
              <a:latin typeface="Pier Sans Medium" panose="00000600000000000000" pitchFamily="50" charset="0"/>
              <a:ea typeface="Cornerstone" pitchFamily="2" charset="-128"/>
              <a:cs typeface="Cornerstone" pitchFamily="2" charset="-128"/>
            </a:endParaRPr>
          </a:p>
        </p:txBody>
      </p:sp>
      <p:sp>
        <p:nvSpPr>
          <p:cNvPr id="3" name="タイトル 1">
            <a:extLst>
              <a:ext uri="{FF2B5EF4-FFF2-40B4-BE49-F238E27FC236}">
                <a16:creationId xmlns:a16="http://schemas.microsoft.com/office/drawing/2014/main" id="{3F20E552-1387-41AF-A4D0-F81DB1669596}"/>
              </a:ext>
            </a:extLst>
          </p:cNvPr>
          <p:cNvSpPr txBox="1">
            <a:spLocks/>
          </p:cNvSpPr>
          <p:nvPr/>
        </p:nvSpPr>
        <p:spPr>
          <a:xfrm>
            <a:off x="685800" y="3379390"/>
            <a:ext cx="7772400" cy="787275"/>
          </a:xfrm>
          <a:prstGeom prst="rect">
            <a:avLst/>
          </a:prstGeom>
        </p:spPr>
        <p:txBody>
          <a:bodyPr vert="horz" lIns="91440" tIns="45720" rIns="91440" bIns="45720" rtlCol="0" anchor="ctr">
            <a:normAutofit/>
          </a:bodyPr>
          <a:lstStyle/>
          <a:p>
            <a:pPr lvl="0" algn="ctr" fontAlgn="auto">
              <a:spcAft>
                <a:spcPts val="0"/>
              </a:spcAft>
              <a:defRPr/>
            </a:pP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a:t>
            </a:r>
            <a:r>
              <a:rPr lang="ja-JP" altLang="en-US"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ノーマルマップか</a:t>
            </a: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BC7</a:t>
            </a:r>
            <a:r>
              <a:rPr lang="ja-JP" altLang="en-US"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か</a:t>
            </a: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a:t>
            </a:r>
            <a:endParaRPr kumimoji="1" lang="ja-JP" altLang="en-US" i="0" u="none" strike="noStrike" kern="1200" cap="none" spc="1000" normalizeH="0" noProof="0" dirty="0">
              <a:ln w="57150">
                <a:noFill/>
              </a:ln>
              <a:solidFill>
                <a:schemeClr val="accent3"/>
              </a:solidFill>
              <a:effectLst/>
              <a:uLnTx/>
              <a:uFillTx/>
              <a:latin typeface="小塚ゴシック Pr6N R" panose="020B0400000000000000" pitchFamily="34" charset="-128"/>
              <a:ea typeface="小塚ゴシック Pr6N R" panose="020B0400000000000000" pitchFamily="34" charset="-128"/>
              <a:cs typeface="Cornerstone" pitchFamily="2" charset="-128"/>
            </a:endParaRPr>
          </a:p>
        </p:txBody>
      </p:sp>
    </p:spTree>
    <p:extLst>
      <p:ext uri="{BB962C8B-B14F-4D97-AF65-F5344CB8AC3E}">
        <p14:creationId xmlns:p14="http://schemas.microsoft.com/office/powerpoint/2010/main" val="11681986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3">
            <a:extLst>
              <a:ext uri="{FF2B5EF4-FFF2-40B4-BE49-F238E27FC236}">
                <a16:creationId xmlns:a16="http://schemas.microsoft.com/office/drawing/2014/main" id="{DAF70D53-3D5C-4171-991B-7C6EF63C4594}"/>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テクスチャの</a:t>
            </a:r>
            <a:r>
              <a:rPr lang="ja-JP" altLang="en-US" sz="3200" spc="600">
                <a:ln w="57150">
                  <a:noFill/>
                </a:ln>
                <a:solidFill>
                  <a:srgbClr val="D78029"/>
                </a:solidFill>
                <a:latin typeface="小塚ゴシック Pro B" pitchFamily="34" charset="-128"/>
                <a:ea typeface="小塚ゴシック Pro B" pitchFamily="34" charset="-128"/>
                <a:cs typeface="+mj-cs"/>
              </a:rPr>
              <a:t>圧縮タイプ</a:t>
            </a:r>
            <a:r>
              <a:rPr lang="ja-JP" altLang="en-US" sz="3200" spc="600">
                <a:ln w="57150">
                  <a:noFill/>
                </a:ln>
                <a:solidFill>
                  <a:srgbClr val="FFFFCC"/>
                </a:solidFill>
                <a:latin typeface="小塚ゴシック Pro B" pitchFamily="34" charset="-128"/>
                <a:ea typeface="小塚ゴシック Pro B" pitchFamily="34" charset="-128"/>
                <a:cs typeface="+mj-cs"/>
              </a:rPr>
              <a:t>について</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2818123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正方形/長方形 53">
            <a:extLst>
              <a:ext uri="{FF2B5EF4-FFF2-40B4-BE49-F238E27FC236}">
                <a16:creationId xmlns:a16="http://schemas.microsoft.com/office/drawing/2014/main" id="{506725F4-9E44-4323-8C92-748F838AF86C}"/>
              </a:ext>
            </a:extLst>
          </p:cNvPr>
          <p:cNvSpPr/>
          <p:nvPr/>
        </p:nvSpPr>
        <p:spPr>
          <a:xfrm>
            <a:off x="2498071" y="1268600"/>
            <a:ext cx="1508124" cy="580298"/>
          </a:xfrm>
          <a:prstGeom prst="rect">
            <a:avLst/>
          </a:prstGeom>
          <a:solidFill>
            <a:schemeClr val="accent3"/>
          </a:solid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5" name="正方形/長方形 54">
            <a:extLst>
              <a:ext uri="{FF2B5EF4-FFF2-40B4-BE49-F238E27FC236}">
                <a16:creationId xmlns:a16="http://schemas.microsoft.com/office/drawing/2014/main" id="{80C0DFB3-2FDD-4791-BFA7-A897998C82C8}"/>
              </a:ext>
            </a:extLst>
          </p:cNvPr>
          <p:cNvSpPr/>
          <p:nvPr/>
        </p:nvSpPr>
        <p:spPr>
          <a:xfrm>
            <a:off x="4237680" y="1268600"/>
            <a:ext cx="1893072" cy="580298"/>
          </a:xfrm>
          <a:prstGeom prst="rect">
            <a:avLst/>
          </a:prstGeom>
          <a:solidFill>
            <a:schemeClr val="accent3"/>
          </a:solid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6" name="正方形/長方形 55">
            <a:extLst>
              <a:ext uri="{FF2B5EF4-FFF2-40B4-BE49-F238E27FC236}">
                <a16:creationId xmlns:a16="http://schemas.microsoft.com/office/drawing/2014/main" id="{4B7DC2C7-D058-4374-A69D-20887372B827}"/>
              </a:ext>
            </a:extLst>
          </p:cNvPr>
          <p:cNvSpPr/>
          <p:nvPr/>
        </p:nvSpPr>
        <p:spPr>
          <a:xfrm>
            <a:off x="6397601" y="1268600"/>
            <a:ext cx="1002388" cy="580298"/>
          </a:xfrm>
          <a:prstGeom prst="rect">
            <a:avLst/>
          </a:prstGeom>
          <a:solidFill>
            <a:schemeClr val="accent3"/>
          </a:solid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7" name="正方形/長方形 56">
            <a:extLst>
              <a:ext uri="{FF2B5EF4-FFF2-40B4-BE49-F238E27FC236}">
                <a16:creationId xmlns:a16="http://schemas.microsoft.com/office/drawing/2014/main" id="{B00D1DC9-BD09-49AE-8A19-68E5F0C1A9D9}"/>
              </a:ext>
            </a:extLst>
          </p:cNvPr>
          <p:cNvSpPr/>
          <p:nvPr/>
        </p:nvSpPr>
        <p:spPr>
          <a:xfrm>
            <a:off x="7724236" y="1268600"/>
            <a:ext cx="1002388" cy="580298"/>
          </a:xfrm>
          <a:prstGeom prst="rect">
            <a:avLst/>
          </a:prstGeom>
          <a:solidFill>
            <a:schemeClr val="accent3"/>
          </a:solid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53" name="正方形/長方形 52">
            <a:extLst>
              <a:ext uri="{FF2B5EF4-FFF2-40B4-BE49-F238E27FC236}">
                <a16:creationId xmlns:a16="http://schemas.microsoft.com/office/drawing/2014/main" id="{04E74720-E22E-4F16-9828-4AFF73BDDBA6}"/>
              </a:ext>
            </a:extLst>
          </p:cNvPr>
          <p:cNvSpPr/>
          <p:nvPr/>
        </p:nvSpPr>
        <p:spPr>
          <a:xfrm>
            <a:off x="374673" y="1268600"/>
            <a:ext cx="1893072" cy="580298"/>
          </a:xfrm>
          <a:prstGeom prst="rect">
            <a:avLst/>
          </a:prstGeom>
          <a:solidFill>
            <a:schemeClr val="accent3"/>
          </a:solid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7" name="タイトル 1">
            <a:extLst>
              <a:ext uri="{FF2B5EF4-FFF2-40B4-BE49-F238E27FC236}">
                <a16:creationId xmlns:a16="http://schemas.microsoft.com/office/drawing/2014/main" id="{D6C544EC-4D40-4F95-8D9D-A7F42DD163A8}"/>
              </a:ext>
            </a:extLst>
          </p:cNvPr>
          <p:cNvSpPr txBox="1">
            <a:spLocks/>
          </p:cNvSpPr>
          <p:nvPr/>
        </p:nvSpPr>
        <p:spPr>
          <a:xfrm>
            <a:off x="301343" y="1209134"/>
            <a:ext cx="2052228"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400" spc="600">
                <a:ln w="57150">
                  <a:noFill/>
                </a:ln>
                <a:solidFill>
                  <a:srgbClr val="FFFFCC"/>
                </a:solidFill>
                <a:latin typeface="小塚ゴシック Pro B" pitchFamily="34" charset="-128"/>
                <a:ea typeface="小塚ゴシック Pro B" pitchFamily="34" charset="-128"/>
                <a:cs typeface="+mj-cs"/>
              </a:rPr>
              <a:t>Default</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30" name="タイトル 1">
            <a:extLst>
              <a:ext uri="{FF2B5EF4-FFF2-40B4-BE49-F238E27FC236}">
                <a16:creationId xmlns:a16="http://schemas.microsoft.com/office/drawing/2014/main" id="{C3948471-7293-4920-90AA-7BFAB9B31924}"/>
              </a:ext>
            </a:extLst>
          </p:cNvPr>
          <p:cNvSpPr txBox="1">
            <a:spLocks/>
          </p:cNvSpPr>
          <p:nvPr/>
        </p:nvSpPr>
        <p:spPr>
          <a:xfrm>
            <a:off x="2257140" y="1209134"/>
            <a:ext cx="2052228"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400" spc="600">
                <a:ln w="57150">
                  <a:noFill/>
                </a:ln>
                <a:solidFill>
                  <a:srgbClr val="FFFFCC"/>
                </a:solidFill>
                <a:latin typeface="小塚ゴシック Pro B" pitchFamily="34" charset="-128"/>
                <a:ea typeface="小塚ゴシック Pro B" pitchFamily="34" charset="-128"/>
                <a:cs typeface="+mj-cs"/>
              </a:rPr>
              <a:t>Alpha</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32" name="タイトル 1">
            <a:extLst>
              <a:ext uri="{FF2B5EF4-FFF2-40B4-BE49-F238E27FC236}">
                <a16:creationId xmlns:a16="http://schemas.microsoft.com/office/drawing/2014/main" id="{3D099CB9-31E7-435E-9396-94BB1B0842FB}"/>
              </a:ext>
            </a:extLst>
          </p:cNvPr>
          <p:cNvSpPr txBox="1">
            <a:spLocks/>
          </p:cNvSpPr>
          <p:nvPr/>
        </p:nvSpPr>
        <p:spPr>
          <a:xfrm>
            <a:off x="4158102" y="1209134"/>
            <a:ext cx="2052228"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400" spc="600">
                <a:ln w="57150">
                  <a:noFill/>
                </a:ln>
                <a:solidFill>
                  <a:srgbClr val="FFFFCC"/>
                </a:solidFill>
                <a:latin typeface="小塚ゴシック Pro B" pitchFamily="34" charset="-128"/>
                <a:ea typeface="小塚ゴシック Pro B" pitchFamily="34" charset="-128"/>
                <a:cs typeface="+mj-cs"/>
              </a:rPr>
              <a:t>Normal</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35" name="タイトル 1">
            <a:extLst>
              <a:ext uri="{FF2B5EF4-FFF2-40B4-BE49-F238E27FC236}">
                <a16:creationId xmlns:a16="http://schemas.microsoft.com/office/drawing/2014/main" id="{A442F019-A51E-4D43-BE61-F3C618686660}"/>
              </a:ext>
            </a:extLst>
          </p:cNvPr>
          <p:cNvSpPr txBox="1">
            <a:spLocks/>
          </p:cNvSpPr>
          <p:nvPr/>
        </p:nvSpPr>
        <p:spPr>
          <a:xfrm>
            <a:off x="7418557" y="1209134"/>
            <a:ext cx="1689947"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400" spc="600">
                <a:ln w="57150">
                  <a:noFill/>
                </a:ln>
                <a:solidFill>
                  <a:srgbClr val="FFFFCC"/>
                </a:solidFill>
                <a:latin typeface="小塚ゴシック Pro B" pitchFamily="34" charset="-128"/>
                <a:ea typeface="小塚ゴシック Pro B" pitchFamily="34" charset="-128"/>
                <a:cs typeface="+mj-cs"/>
              </a:rPr>
              <a:t>BC7</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36" name="タイトル 1">
            <a:extLst>
              <a:ext uri="{FF2B5EF4-FFF2-40B4-BE49-F238E27FC236}">
                <a16:creationId xmlns:a16="http://schemas.microsoft.com/office/drawing/2014/main" id="{2103CA7C-9742-4A5D-8C43-939439F7A451}"/>
              </a:ext>
            </a:extLst>
          </p:cNvPr>
          <p:cNvSpPr txBox="1">
            <a:spLocks/>
          </p:cNvSpPr>
          <p:nvPr/>
        </p:nvSpPr>
        <p:spPr>
          <a:xfrm>
            <a:off x="5940152" y="1209134"/>
            <a:ext cx="2052228"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400" spc="600">
                <a:ln w="57150">
                  <a:noFill/>
                </a:ln>
                <a:solidFill>
                  <a:srgbClr val="FFFFCC"/>
                </a:solidFill>
                <a:latin typeface="小塚ゴシック Pro B" pitchFamily="34" charset="-128"/>
                <a:ea typeface="小塚ゴシック Pro B" pitchFamily="34" charset="-128"/>
                <a:cs typeface="+mj-cs"/>
              </a:rPr>
              <a:t>VD</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63" name="四角形: 角を丸くする 62">
            <a:extLst>
              <a:ext uri="{FF2B5EF4-FFF2-40B4-BE49-F238E27FC236}">
                <a16:creationId xmlns:a16="http://schemas.microsoft.com/office/drawing/2014/main" id="{F4C6062B-37F2-4B53-8A9C-A7D867535891}"/>
              </a:ext>
            </a:extLst>
          </p:cNvPr>
          <p:cNvSpPr/>
          <p:nvPr/>
        </p:nvSpPr>
        <p:spPr>
          <a:xfrm>
            <a:off x="7654525" y="5133598"/>
            <a:ext cx="1189744" cy="980036"/>
          </a:xfrm>
          <a:prstGeom prst="roundRect">
            <a:avLst/>
          </a:prstGeom>
          <a:solidFill>
            <a:schemeClr val="bg2">
              <a:lumMod val="75000"/>
            </a:schemeClr>
          </a:solidFill>
          <a:ln w="57150">
            <a:solidFill>
              <a:srgbClr val="C4A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62" name="四角形: 角を丸くする 61">
            <a:extLst>
              <a:ext uri="{FF2B5EF4-FFF2-40B4-BE49-F238E27FC236}">
                <a16:creationId xmlns:a16="http://schemas.microsoft.com/office/drawing/2014/main" id="{4C4CC376-E201-4858-8B4B-56C9AA14CFC8}"/>
              </a:ext>
            </a:extLst>
          </p:cNvPr>
          <p:cNvSpPr/>
          <p:nvPr/>
        </p:nvSpPr>
        <p:spPr>
          <a:xfrm>
            <a:off x="6300192" y="5133598"/>
            <a:ext cx="1189744" cy="980036"/>
          </a:xfrm>
          <a:prstGeom prst="roundRect">
            <a:avLst/>
          </a:prstGeom>
          <a:solidFill>
            <a:schemeClr val="bg2">
              <a:lumMod val="75000"/>
            </a:schemeClr>
          </a:solidFill>
          <a:ln w="57150">
            <a:solidFill>
              <a:srgbClr val="C4A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61" name="四角形: 角を丸くする 60">
            <a:extLst>
              <a:ext uri="{FF2B5EF4-FFF2-40B4-BE49-F238E27FC236}">
                <a16:creationId xmlns:a16="http://schemas.microsoft.com/office/drawing/2014/main" id="{DAB88AED-8820-4011-B559-C722F2ADAA76}"/>
              </a:ext>
            </a:extLst>
          </p:cNvPr>
          <p:cNvSpPr/>
          <p:nvPr/>
        </p:nvSpPr>
        <p:spPr>
          <a:xfrm>
            <a:off x="4430154" y="3605166"/>
            <a:ext cx="1508124" cy="980036"/>
          </a:xfrm>
          <a:prstGeom prst="roundRect">
            <a:avLst/>
          </a:prstGeom>
          <a:solidFill>
            <a:schemeClr val="bg2">
              <a:lumMod val="75000"/>
            </a:schemeClr>
          </a:solidFill>
          <a:ln w="57150">
            <a:solidFill>
              <a:srgbClr val="C4A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60" name="四角形: 角を丸くする 59">
            <a:extLst>
              <a:ext uri="{FF2B5EF4-FFF2-40B4-BE49-F238E27FC236}">
                <a16:creationId xmlns:a16="http://schemas.microsoft.com/office/drawing/2014/main" id="{D9D2C633-40C5-460C-95A2-62A60554149F}"/>
              </a:ext>
            </a:extLst>
          </p:cNvPr>
          <p:cNvSpPr/>
          <p:nvPr/>
        </p:nvSpPr>
        <p:spPr>
          <a:xfrm>
            <a:off x="2498071" y="2890299"/>
            <a:ext cx="1508124" cy="980036"/>
          </a:xfrm>
          <a:prstGeom prst="roundRect">
            <a:avLst/>
          </a:prstGeom>
          <a:solidFill>
            <a:schemeClr val="bg2">
              <a:lumMod val="75000"/>
            </a:schemeClr>
          </a:solidFill>
          <a:ln w="57150">
            <a:solidFill>
              <a:srgbClr val="C4A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44" name="四角形: 角を丸くする 43">
            <a:extLst>
              <a:ext uri="{FF2B5EF4-FFF2-40B4-BE49-F238E27FC236}">
                <a16:creationId xmlns:a16="http://schemas.microsoft.com/office/drawing/2014/main" id="{8071681B-ECA7-490C-9C60-1C4AD09E43FC}"/>
              </a:ext>
            </a:extLst>
          </p:cNvPr>
          <p:cNvSpPr/>
          <p:nvPr/>
        </p:nvSpPr>
        <p:spPr>
          <a:xfrm>
            <a:off x="374673" y="5041252"/>
            <a:ext cx="1893072" cy="980036"/>
          </a:xfrm>
          <a:prstGeom prst="roundRect">
            <a:avLst/>
          </a:prstGeom>
          <a:solidFill>
            <a:schemeClr val="bg2">
              <a:lumMod val="75000"/>
            </a:schemeClr>
          </a:solidFill>
          <a:ln w="57150">
            <a:solidFill>
              <a:srgbClr val="C4A8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400"/>
          </a:p>
        </p:txBody>
      </p:sp>
      <p:sp>
        <p:nvSpPr>
          <p:cNvPr id="2" name="正方形/長方形 1">
            <a:extLst>
              <a:ext uri="{FF2B5EF4-FFF2-40B4-BE49-F238E27FC236}">
                <a16:creationId xmlns:a16="http://schemas.microsoft.com/office/drawing/2014/main" id="{1C561E86-6802-415D-A7A5-5E8BB0AB56BE}"/>
              </a:ext>
            </a:extLst>
          </p:cNvPr>
          <p:cNvSpPr/>
          <p:nvPr/>
        </p:nvSpPr>
        <p:spPr>
          <a:xfrm>
            <a:off x="606571" y="2064922"/>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a:t>R</a:t>
            </a:r>
            <a:endParaRPr kumimoji="1" lang="ja-JP" altLang="en-US" sz="1400"/>
          </a:p>
        </p:txBody>
      </p:sp>
      <p:sp>
        <p:nvSpPr>
          <p:cNvPr id="5" name="正方形/長方形 4">
            <a:extLst>
              <a:ext uri="{FF2B5EF4-FFF2-40B4-BE49-F238E27FC236}">
                <a16:creationId xmlns:a16="http://schemas.microsoft.com/office/drawing/2014/main" id="{8CA0E115-15C2-4649-B495-A81796AB68CA}"/>
              </a:ext>
            </a:extLst>
          </p:cNvPr>
          <p:cNvSpPr/>
          <p:nvPr/>
        </p:nvSpPr>
        <p:spPr>
          <a:xfrm>
            <a:off x="606571" y="2809005"/>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G</a:t>
            </a:r>
            <a:endParaRPr kumimoji="1" lang="ja-JP" altLang="en-US" sz="1400"/>
          </a:p>
        </p:txBody>
      </p:sp>
      <p:sp>
        <p:nvSpPr>
          <p:cNvPr id="6" name="正方形/長方形 5">
            <a:extLst>
              <a:ext uri="{FF2B5EF4-FFF2-40B4-BE49-F238E27FC236}">
                <a16:creationId xmlns:a16="http://schemas.microsoft.com/office/drawing/2014/main" id="{323219F5-5921-4BE4-AAA5-D4E19614DF36}"/>
              </a:ext>
            </a:extLst>
          </p:cNvPr>
          <p:cNvSpPr/>
          <p:nvPr/>
        </p:nvSpPr>
        <p:spPr>
          <a:xfrm>
            <a:off x="606571" y="3553088"/>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B</a:t>
            </a:r>
            <a:endParaRPr kumimoji="1" lang="ja-JP" altLang="en-US" sz="1400"/>
          </a:p>
        </p:txBody>
      </p:sp>
      <p:sp>
        <p:nvSpPr>
          <p:cNvPr id="25" name="タイトル 3">
            <a:extLst>
              <a:ext uri="{FF2B5EF4-FFF2-40B4-BE49-F238E27FC236}">
                <a16:creationId xmlns:a16="http://schemas.microsoft.com/office/drawing/2014/main" id="{6B61C199-DA89-470B-8877-6859F8F89736}"/>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
        <p:nvSpPr>
          <p:cNvPr id="20" name="正方形/長方形 19">
            <a:extLst>
              <a:ext uri="{FF2B5EF4-FFF2-40B4-BE49-F238E27FC236}">
                <a16:creationId xmlns:a16="http://schemas.microsoft.com/office/drawing/2014/main" id="{288D6F93-EE01-4B53-8E00-0B90D87DA37C}"/>
              </a:ext>
            </a:extLst>
          </p:cNvPr>
          <p:cNvSpPr/>
          <p:nvPr/>
        </p:nvSpPr>
        <p:spPr>
          <a:xfrm>
            <a:off x="1456848" y="2064922"/>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a:t>R</a:t>
            </a:r>
            <a:endParaRPr kumimoji="1" lang="ja-JP" altLang="en-US" sz="1400"/>
          </a:p>
        </p:txBody>
      </p:sp>
      <p:sp>
        <p:nvSpPr>
          <p:cNvPr id="21" name="正方形/長方形 20">
            <a:extLst>
              <a:ext uri="{FF2B5EF4-FFF2-40B4-BE49-F238E27FC236}">
                <a16:creationId xmlns:a16="http://schemas.microsoft.com/office/drawing/2014/main" id="{8EE902F6-4783-48DE-8623-A8FD61F495AE}"/>
              </a:ext>
            </a:extLst>
          </p:cNvPr>
          <p:cNvSpPr/>
          <p:nvPr/>
        </p:nvSpPr>
        <p:spPr>
          <a:xfrm>
            <a:off x="1456848" y="2809005"/>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G</a:t>
            </a:r>
            <a:endParaRPr kumimoji="1" lang="ja-JP" altLang="en-US" sz="1400"/>
          </a:p>
        </p:txBody>
      </p:sp>
      <p:sp>
        <p:nvSpPr>
          <p:cNvPr id="26" name="正方形/長方形 25">
            <a:extLst>
              <a:ext uri="{FF2B5EF4-FFF2-40B4-BE49-F238E27FC236}">
                <a16:creationId xmlns:a16="http://schemas.microsoft.com/office/drawing/2014/main" id="{A9454871-92B2-4EA6-A4F5-174971F6DE23}"/>
              </a:ext>
            </a:extLst>
          </p:cNvPr>
          <p:cNvSpPr/>
          <p:nvPr/>
        </p:nvSpPr>
        <p:spPr>
          <a:xfrm>
            <a:off x="1456848" y="3553088"/>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B</a:t>
            </a:r>
            <a:endParaRPr kumimoji="1" lang="ja-JP" altLang="en-US" sz="1400"/>
          </a:p>
        </p:txBody>
      </p:sp>
      <p:sp>
        <p:nvSpPr>
          <p:cNvPr id="27" name="正方形/長方形 26">
            <a:extLst>
              <a:ext uri="{FF2B5EF4-FFF2-40B4-BE49-F238E27FC236}">
                <a16:creationId xmlns:a16="http://schemas.microsoft.com/office/drawing/2014/main" id="{A4269699-0E7D-4623-9733-552B86F57317}"/>
              </a:ext>
            </a:extLst>
          </p:cNvPr>
          <p:cNvSpPr/>
          <p:nvPr/>
        </p:nvSpPr>
        <p:spPr>
          <a:xfrm>
            <a:off x="1456848" y="4297170"/>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A</a:t>
            </a:r>
            <a:endParaRPr kumimoji="1" lang="ja-JP" altLang="en-US" sz="1400"/>
          </a:p>
        </p:txBody>
      </p:sp>
      <p:sp>
        <p:nvSpPr>
          <p:cNvPr id="28" name="タイトル 1">
            <a:extLst>
              <a:ext uri="{FF2B5EF4-FFF2-40B4-BE49-F238E27FC236}">
                <a16:creationId xmlns:a16="http://schemas.microsoft.com/office/drawing/2014/main" id="{4DC674CB-D6CD-40CC-8E06-9286C795CB54}"/>
              </a:ext>
            </a:extLst>
          </p:cNvPr>
          <p:cNvSpPr txBox="1">
            <a:spLocks/>
          </p:cNvSpPr>
          <p:nvPr/>
        </p:nvSpPr>
        <p:spPr>
          <a:xfrm>
            <a:off x="299731" y="5021484"/>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000" spc="600">
                <a:ln w="57150">
                  <a:noFill/>
                </a:ln>
                <a:solidFill>
                  <a:schemeClr val="bg2">
                    <a:lumMod val="25000"/>
                  </a:schemeClr>
                </a:solidFill>
                <a:latin typeface="小塚ゴシック Pro B" pitchFamily="34" charset="-128"/>
                <a:ea typeface="小塚ゴシック Pro B" pitchFamily="34" charset="-128"/>
                <a:cs typeface="+mj-cs"/>
              </a:rPr>
              <a:t>BC1</a:t>
            </a:r>
            <a:endParaRPr kumimoji="1" lang="ja-JP" altLang="en-US" sz="2000" b="0" i="0" u="none" strike="noStrike" kern="1200" cap="none" spc="600" normalizeH="0" baseline="0" noProof="0" dirty="0">
              <a:ln w="57150">
                <a:noFill/>
              </a:ln>
              <a:solidFill>
                <a:schemeClr val="bg2">
                  <a:lumMod val="25000"/>
                </a:schemeClr>
              </a:solidFill>
              <a:effectLst/>
              <a:uLnTx/>
              <a:uFillTx/>
              <a:latin typeface="小塚ゴシック Pro B" pitchFamily="34" charset="-128"/>
              <a:ea typeface="小塚ゴシック Pro B" pitchFamily="34" charset="-128"/>
              <a:cs typeface="+mj-cs"/>
            </a:endParaRPr>
          </a:p>
        </p:txBody>
      </p:sp>
      <p:sp>
        <p:nvSpPr>
          <p:cNvPr id="29" name="タイトル 1">
            <a:extLst>
              <a:ext uri="{FF2B5EF4-FFF2-40B4-BE49-F238E27FC236}">
                <a16:creationId xmlns:a16="http://schemas.microsoft.com/office/drawing/2014/main" id="{50CC1EDB-8829-4388-A84A-89B753975787}"/>
              </a:ext>
            </a:extLst>
          </p:cNvPr>
          <p:cNvSpPr txBox="1">
            <a:spLocks/>
          </p:cNvSpPr>
          <p:nvPr/>
        </p:nvSpPr>
        <p:spPr>
          <a:xfrm>
            <a:off x="1222016" y="5021484"/>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000" spc="600">
                <a:ln w="57150">
                  <a:noFill/>
                </a:ln>
                <a:solidFill>
                  <a:schemeClr val="bg2">
                    <a:lumMod val="25000"/>
                  </a:schemeClr>
                </a:solidFill>
                <a:latin typeface="小塚ゴシック Pro B" pitchFamily="34" charset="-128"/>
                <a:ea typeface="小塚ゴシック Pro B" pitchFamily="34" charset="-128"/>
                <a:cs typeface="+mj-cs"/>
              </a:rPr>
              <a:t>BC3</a:t>
            </a:r>
            <a:endParaRPr kumimoji="1" lang="ja-JP" altLang="en-US" sz="2000" b="0" i="0" u="none" strike="noStrike" kern="1200" cap="none" spc="600" normalizeH="0" baseline="0" noProof="0" dirty="0">
              <a:ln w="57150">
                <a:noFill/>
              </a:ln>
              <a:solidFill>
                <a:schemeClr val="bg2">
                  <a:lumMod val="25000"/>
                </a:schemeClr>
              </a:solidFill>
              <a:effectLst/>
              <a:uLnTx/>
              <a:uFillTx/>
              <a:latin typeface="小塚ゴシック Pro B" pitchFamily="34" charset="-128"/>
              <a:ea typeface="小塚ゴシック Pro B" pitchFamily="34" charset="-128"/>
              <a:cs typeface="+mj-cs"/>
            </a:endParaRPr>
          </a:p>
        </p:txBody>
      </p:sp>
      <p:sp>
        <p:nvSpPr>
          <p:cNvPr id="31" name="正方形/長方形 30">
            <a:extLst>
              <a:ext uri="{FF2B5EF4-FFF2-40B4-BE49-F238E27FC236}">
                <a16:creationId xmlns:a16="http://schemas.microsoft.com/office/drawing/2014/main" id="{25A201FF-1D39-4F3E-833F-F1381A0E2C5E}"/>
              </a:ext>
            </a:extLst>
          </p:cNvPr>
          <p:cNvSpPr/>
          <p:nvPr/>
        </p:nvSpPr>
        <p:spPr>
          <a:xfrm>
            <a:off x="2964101" y="2064922"/>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a:t>R</a:t>
            </a:r>
            <a:endParaRPr kumimoji="1" lang="ja-JP" altLang="en-US" sz="1400"/>
          </a:p>
        </p:txBody>
      </p:sp>
      <p:sp>
        <p:nvSpPr>
          <p:cNvPr id="33" name="正方形/長方形 32">
            <a:extLst>
              <a:ext uri="{FF2B5EF4-FFF2-40B4-BE49-F238E27FC236}">
                <a16:creationId xmlns:a16="http://schemas.microsoft.com/office/drawing/2014/main" id="{5480B5CE-3AF3-4422-BF48-67AE6F3BF479}"/>
              </a:ext>
            </a:extLst>
          </p:cNvPr>
          <p:cNvSpPr/>
          <p:nvPr/>
        </p:nvSpPr>
        <p:spPr>
          <a:xfrm>
            <a:off x="4896184" y="2064922"/>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a:t>R</a:t>
            </a:r>
            <a:endParaRPr kumimoji="1" lang="ja-JP" altLang="en-US" sz="1400"/>
          </a:p>
        </p:txBody>
      </p:sp>
      <p:sp>
        <p:nvSpPr>
          <p:cNvPr id="34" name="正方形/長方形 33">
            <a:extLst>
              <a:ext uri="{FF2B5EF4-FFF2-40B4-BE49-F238E27FC236}">
                <a16:creationId xmlns:a16="http://schemas.microsoft.com/office/drawing/2014/main" id="{3CCBA631-4E7B-4C60-B74B-E8B7A8E759D6}"/>
              </a:ext>
            </a:extLst>
          </p:cNvPr>
          <p:cNvSpPr/>
          <p:nvPr/>
        </p:nvSpPr>
        <p:spPr>
          <a:xfrm>
            <a:off x="4896184" y="2809005"/>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G</a:t>
            </a:r>
            <a:endParaRPr kumimoji="1" lang="ja-JP" altLang="en-US" sz="1400"/>
          </a:p>
        </p:txBody>
      </p:sp>
      <p:sp>
        <p:nvSpPr>
          <p:cNvPr id="37" name="正方形/長方形 36">
            <a:extLst>
              <a:ext uri="{FF2B5EF4-FFF2-40B4-BE49-F238E27FC236}">
                <a16:creationId xmlns:a16="http://schemas.microsoft.com/office/drawing/2014/main" id="{442973A7-E81E-43D0-9613-E67F29199E62}"/>
              </a:ext>
            </a:extLst>
          </p:cNvPr>
          <p:cNvSpPr/>
          <p:nvPr/>
        </p:nvSpPr>
        <p:spPr>
          <a:xfrm>
            <a:off x="6607032" y="2064922"/>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a:t>R</a:t>
            </a:r>
            <a:endParaRPr kumimoji="1" lang="ja-JP" altLang="en-US" sz="1400"/>
          </a:p>
        </p:txBody>
      </p:sp>
      <p:sp>
        <p:nvSpPr>
          <p:cNvPr id="38" name="正方形/長方形 37">
            <a:extLst>
              <a:ext uri="{FF2B5EF4-FFF2-40B4-BE49-F238E27FC236}">
                <a16:creationId xmlns:a16="http://schemas.microsoft.com/office/drawing/2014/main" id="{3AB1B991-A6ED-48DD-92CF-69097BA25509}"/>
              </a:ext>
            </a:extLst>
          </p:cNvPr>
          <p:cNvSpPr/>
          <p:nvPr/>
        </p:nvSpPr>
        <p:spPr>
          <a:xfrm>
            <a:off x="6607032" y="2809005"/>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G</a:t>
            </a:r>
            <a:endParaRPr kumimoji="1" lang="ja-JP" altLang="en-US" sz="1400"/>
          </a:p>
        </p:txBody>
      </p:sp>
      <p:sp>
        <p:nvSpPr>
          <p:cNvPr id="39" name="正方形/長方形 38">
            <a:extLst>
              <a:ext uri="{FF2B5EF4-FFF2-40B4-BE49-F238E27FC236}">
                <a16:creationId xmlns:a16="http://schemas.microsoft.com/office/drawing/2014/main" id="{17D3E920-AF4E-42FF-8E56-6F2846E372C7}"/>
              </a:ext>
            </a:extLst>
          </p:cNvPr>
          <p:cNvSpPr/>
          <p:nvPr/>
        </p:nvSpPr>
        <p:spPr>
          <a:xfrm>
            <a:off x="6607032" y="3553088"/>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B</a:t>
            </a:r>
            <a:endParaRPr kumimoji="1" lang="ja-JP" altLang="en-US" sz="1400"/>
          </a:p>
        </p:txBody>
      </p:sp>
      <p:sp>
        <p:nvSpPr>
          <p:cNvPr id="40" name="正方形/長方形 39">
            <a:extLst>
              <a:ext uri="{FF2B5EF4-FFF2-40B4-BE49-F238E27FC236}">
                <a16:creationId xmlns:a16="http://schemas.microsoft.com/office/drawing/2014/main" id="{AD1F94BD-B0CE-4F53-B670-4BF1C24A926B}"/>
              </a:ext>
            </a:extLst>
          </p:cNvPr>
          <p:cNvSpPr/>
          <p:nvPr/>
        </p:nvSpPr>
        <p:spPr>
          <a:xfrm>
            <a:off x="6607032" y="4297170"/>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A</a:t>
            </a:r>
            <a:endParaRPr kumimoji="1" lang="ja-JP" altLang="en-US" sz="1400"/>
          </a:p>
        </p:txBody>
      </p:sp>
      <p:sp>
        <p:nvSpPr>
          <p:cNvPr id="41" name="正方形/長方形 40">
            <a:extLst>
              <a:ext uri="{FF2B5EF4-FFF2-40B4-BE49-F238E27FC236}">
                <a16:creationId xmlns:a16="http://schemas.microsoft.com/office/drawing/2014/main" id="{17EE1E4F-61A9-4125-A2F8-8AD29F03AC35}"/>
              </a:ext>
            </a:extLst>
          </p:cNvPr>
          <p:cNvSpPr/>
          <p:nvPr/>
        </p:nvSpPr>
        <p:spPr>
          <a:xfrm>
            <a:off x="7937398" y="2064922"/>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000"/>
              <a:t>R</a:t>
            </a:r>
            <a:endParaRPr kumimoji="1" lang="ja-JP" altLang="en-US" sz="1400"/>
          </a:p>
        </p:txBody>
      </p:sp>
      <p:sp>
        <p:nvSpPr>
          <p:cNvPr id="42" name="正方形/長方形 41">
            <a:extLst>
              <a:ext uri="{FF2B5EF4-FFF2-40B4-BE49-F238E27FC236}">
                <a16:creationId xmlns:a16="http://schemas.microsoft.com/office/drawing/2014/main" id="{0D4AF657-5FC8-4565-9188-9ECC38BCE6DB}"/>
              </a:ext>
            </a:extLst>
          </p:cNvPr>
          <p:cNvSpPr/>
          <p:nvPr/>
        </p:nvSpPr>
        <p:spPr>
          <a:xfrm>
            <a:off x="7937398" y="2809005"/>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G</a:t>
            </a:r>
            <a:endParaRPr kumimoji="1" lang="ja-JP" altLang="en-US" sz="1400"/>
          </a:p>
        </p:txBody>
      </p:sp>
      <p:sp>
        <p:nvSpPr>
          <p:cNvPr id="43" name="正方形/長方形 42">
            <a:extLst>
              <a:ext uri="{FF2B5EF4-FFF2-40B4-BE49-F238E27FC236}">
                <a16:creationId xmlns:a16="http://schemas.microsoft.com/office/drawing/2014/main" id="{EB4E1963-E38D-4478-AEF8-8E53A03B1019}"/>
              </a:ext>
            </a:extLst>
          </p:cNvPr>
          <p:cNvSpPr/>
          <p:nvPr/>
        </p:nvSpPr>
        <p:spPr>
          <a:xfrm>
            <a:off x="7937398" y="3553088"/>
            <a:ext cx="576064" cy="576064"/>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B</a:t>
            </a:r>
            <a:endParaRPr kumimoji="1" lang="ja-JP" altLang="en-US" sz="1400"/>
          </a:p>
        </p:txBody>
      </p:sp>
      <p:sp>
        <p:nvSpPr>
          <p:cNvPr id="45" name="タイトル 1">
            <a:extLst>
              <a:ext uri="{FF2B5EF4-FFF2-40B4-BE49-F238E27FC236}">
                <a16:creationId xmlns:a16="http://schemas.microsoft.com/office/drawing/2014/main" id="{7CAAA5E8-58F5-45B2-9317-5DE3E000F43F}"/>
              </a:ext>
            </a:extLst>
          </p:cNvPr>
          <p:cNvSpPr txBox="1">
            <a:spLocks/>
          </p:cNvSpPr>
          <p:nvPr/>
        </p:nvSpPr>
        <p:spPr>
          <a:xfrm>
            <a:off x="2657261" y="2852936"/>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000" spc="600">
                <a:ln w="57150">
                  <a:noFill/>
                </a:ln>
                <a:solidFill>
                  <a:schemeClr val="bg2">
                    <a:lumMod val="25000"/>
                  </a:schemeClr>
                </a:solidFill>
                <a:latin typeface="小塚ゴシック Pro B" pitchFamily="34" charset="-128"/>
                <a:ea typeface="小塚ゴシック Pro B" pitchFamily="34" charset="-128"/>
                <a:cs typeface="+mj-cs"/>
              </a:rPr>
              <a:t>BC4</a:t>
            </a:r>
            <a:endParaRPr kumimoji="1" lang="ja-JP" altLang="en-US" sz="2000" b="0" i="0" u="none" strike="noStrike" kern="1200" cap="none" spc="600" normalizeH="0" baseline="0" noProof="0" dirty="0">
              <a:ln w="57150">
                <a:noFill/>
              </a:ln>
              <a:solidFill>
                <a:schemeClr val="bg2">
                  <a:lumMod val="25000"/>
                </a:schemeClr>
              </a:solidFill>
              <a:effectLst/>
              <a:uLnTx/>
              <a:uFillTx/>
              <a:latin typeface="小塚ゴシック Pro B" pitchFamily="34" charset="-128"/>
              <a:ea typeface="小塚ゴシック Pro B" pitchFamily="34" charset="-128"/>
              <a:cs typeface="+mj-cs"/>
            </a:endParaRPr>
          </a:p>
        </p:txBody>
      </p:sp>
      <p:sp>
        <p:nvSpPr>
          <p:cNvPr id="46" name="タイトル 1">
            <a:extLst>
              <a:ext uri="{FF2B5EF4-FFF2-40B4-BE49-F238E27FC236}">
                <a16:creationId xmlns:a16="http://schemas.microsoft.com/office/drawing/2014/main" id="{80661672-F364-4584-A2BA-57DC77BCED24}"/>
              </a:ext>
            </a:extLst>
          </p:cNvPr>
          <p:cNvSpPr txBox="1">
            <a:spLocks/>
          </p:cNvSpPr>
          <p:nvPr/>
        </p:nvSpPr>
        <p:spPr>
          <a:xfrm>
            <a:off x="4589344" y="3597019"/>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000" spc="600">
                <a:ln w="57150">
                  <a:noFill/>
                </a:ln>
                <a:solidFill>
                  <a:schemeClr val="bg2">
                    <a:lumMod val="25000"/>
                  </a:schemeClr>
                </a:solidFill>
                <a:latin typeface="小塚ゴシック Pro B" pitchFamily="34" charset="-128"/>
                <a:ea typeface="小塚ゴシック Pro B" pitchFamily="34" charset="-128"/>
                <a:cs typeface="+mj-cs"/>
              </a:rPr>
              <a:t>BC5</a:t>
            </a:r>
            <a:endParaRPr kumimoji="1" lang="ja-JP" altLang="en-US" sz="2000" b="0" i="0" u="none" strike="noStrike" kern="1200" cap="none" spc="600" normalizeH="0" baseline="0" noProof="0" dirty="0">
              <a:ln w="57150">
                <a:noFill/>
              </a:ln>
              <a:solidFill>
                <a:schemeClr val="bg2">
                  <a:lumMod val="25000"/>
                </a:schemeClr>
              </a:solidFill>
              <a:effectLst/>
              <a:uLnTx/>
              <a:uFillTx/>
              <a:latin typeface="小塚ゴシック Pro B" pitchFamily="34" charset="-128"/>
              <a:ea typeface="小塚ゴシック Pro B" pitchFamily="34" charset="-128"/>
              <a:cs typeface="+mj-cs"/>
            </a:endParaRPr>
          </a:p>
        </p:txBody>
      </p:sp>
      <p:sp>
        <p:nvSpPr>
          <p:cNvPr id="47" name="タイトル 1">
            <a:extLst>
              <a:ext uri="{FF2B5EF4-FFF2-40B4-BE49-F238E27FC236}">
                <a16:creationId xmlns:a16="http://schemas.microsoft.com/office/drawing/2014/main" id="{5DF587A7-A9F8-4D99-B310-1987DF7FF27F}"/>
              </a:ext>
            </a:extLst>
          </p:cNvPr>
          <p:cNvSpPr txBox="1">
            <a:spLocks/>
          </p:cNvSpPr>
          <p:nvPr/>
        </p:nvSpPr>
        <p:spPr>
          <a:xfrm>
            <a:off x="299731" y="5381524"/>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pc="300">
                <a:ln w="57150">
                  <a:noFill/>
                </a:ln>
                <a:solidFill>
                  <a:srgbClr val="FFFFCC"/>
                </a:solidFill>
                <a:latin typeface="小塚ゴシック Pro B" pitchFamily="34" charset="-128"/>
                <a:ea typeface="小塚ゴシック Pro B" pitchFamily="34" charset="-128"/>
                <a:cs typeface="+mj-cs"/>
              </a:rPr>
              <a:t>4bpc</a:t>
            </a:r>
            <a:endParaRPr kumimoji="1" lang="ja-JP" altLang="en-US" b="0" i="0" u="none" strike="noStrike" kern="1200" cap="none" spc="3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8" name="タイトル 1">
            <a:extLst>
              <a:ext uri="{FF2B5EF4-FFF2-40B4-BE49-F238E27FC236}">
                <a16:creationId xmlns:a16="http://schemas.microsoft.com/office/drawing/2014/main" id="{E586C628-325F-4870-8E43-E4F6366D4B03}"/>
              </a:ext>
            </a:extLst>
          </p:cNvPr>
          <p:cNvSpPr txBox="1">
            <a:spLocks/>
          </p:cNvSpPr>
          <p:nvPr/>
        </p:nvSpPr>
        <p:spPr>
          <a:xfrm>
            <a:off x="1222016" y="5381524"/>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pc="300" dirty="0">
                <a:ln w="57150">
                  <a:noFill/>
                </a:ln>
                <a:solidFill>
                  <a:srgbClr val="FFFFCC"/>
                </a:solidFill>
                <a:latin typeface="小塚ゴシック Pro B" pitchFamily="34" charset="-128"/>
                <a:ea typeface="小塚ゴシック Pro B" pitchFamily="34" charset="-128"/>
                <a:cs typeface="+mj-cs"/>
              </a:rPr>
              <a:t>8bpc</a:t>
            </a:r>
            <a:endParaRPr kumimoji="1" lang="ja-JP" altLang="en-US" b="0" i="0" u="none" strike="noStrike" kern="1200" cap="none" spc="3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9" name="タイトル 1">
            <a:extLst>
              <a:ext uri="{FF2B5EF4-FFF2-40B4-BE49-F238E27FC236}">
                <a16:creationId xmlns:a16="http://schemas.microsoft.com/office/drawing/2014/main" id="{AFADC689-F1BD-4879-A120-EED4D0C1FD15}"/>
              </a:ext>
            </a:extLst>
          </p:cNvPr>
          <p:cNvSpPr txBox="1">
            <a:spLocks/>
          </p:cNvSpPr>
          <p:nvPr/>
        </p:nvSpPr>
        <p:spPr>
          <a:xfrm>
            <a:off x="2657261" y="3233205"/>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pc="300">
                <a:ln w="57150">
                  <a:noFill/>
                </a:ln>
                <a:solidFill>
                  <a:srgbClr val="FFFFCC"/>
                </a:solidFill>
                <a:latin typeface="小塚ゴシック Pro B" pitchFamily="34" charset="-128"/>
                <a:ea typeface="小塚ゴシック Pro B" pitchFamily="34" charset="-128"/>
                <a:cs typeface="+mj-cs"/>
              </a:rPr>
              <a:t>4bpc</a:t>
            </a:r>
            <a:endParaRPr kumimoji="1" lang="ja-JP" altLang="en-US" b="0" i="0" u="none" strike="noStrike" kern="1200" cap="none" spc="3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50" name="タイトル 1">
            <a:extLst>
              <a:ext uri="{FF2B5EF4-FFF2-40B4-BE49-F238E27FC236}">
                <a16:creationId xmlns:a16="http://schemas.microsoft.com/office/drawing/2014/main" id="{C7B4A90A-CB59-4999-B106-D93B3CD0D488}"/>
              </a:ext>
            </a:extLst>
          </p:cNvPr>
          <p:cNvSpPr txBox="1">
            <a:spLocks/>
          </p:cNvSpPr>
          <p:nvPr/>
        </p:nvSpPr>
        <p:spPr>
          <a:xfrm>
            <a:off x="4589344" y="3977288"/>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pc="300">
                <a:ln w="57150">
                  <a:noFill/>
                </a:ln>
                <a:solidFill>
                  <a:srgbClr val="FFFFCC"/>
                </a:solidFill>
                <a:latin typeface="小塚ゴシック Pro B" pitchFamily="34" charset="-128"/>
                <a:ea typeface="小塚ゴシック Pro B" pitchFamily="34" charset="-128"/>
                <a:cs typeface="+mj-cs"/>
              </a:rPr>
              <a:t>8bpc</a:t>
            </a:r>
            <a:endParaRPr kumimoji="1" lang="ja-JP" altLang="en-US" b="0" i="0" u="none" strike="noStrike" kern="1200" cap="none" spc="3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51" name="タイトル 1">
            <a:extLst>
              <a:ext uri="{FF2B5EF4-FFF2-40B4-BE49-F238E27FC236}">
                <a16:creationId xmlns:a16="http://schemas.microsoft.com/office/drawing/2014/main" id="{353D704E-FD05-48BA-AC55-9E6F158307EF}"/>
              </a:ext>
            </a:extLst>
          </p:cNvPr>
          <p:cNvSpPr txBox="1">
            <a:spLocks/>
          </p:cNvSpPr>
          <p:nvPr/>
        </p:nvSpPr>
        <p:spPr>
          <a:xfrm>
            <a:off x="6325592" y="5296069"/>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pc="300">
                <a:ln w="57150">
                  <a:noFill/>
                </a:ln>
                <a:solidFill>
                  <a:srgbClr val="FFFFCC"/>
                </a:solidFill>
                <a:latin typeface="小塚ゴシック Pro B" pitchFamily="34" charset="-128"/>
                <a:ea typeface="小塚ゴシック Pro B" pitchFamily="34" charset="-128"/>
                <a:cs typeface="+mj-cs"/>
              </a:rPr>
              <a:t>32bpc</a:t>
            </a:r>
            <a:endParaRPr kumimoji="1" lang="ja-JP" altLang="en-US" b="0" i="0" u="none" strike="noStrike" kern="1200" cap="none" spc="3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52" name="タイトル 1">
            <a:extLst>
              <a:ext uri="{FF2B5EF4-FFF2-40B4-BE49-F238E27FC236}">
                <a16:creationId xmlns:a16="http://schemas.microsoft.com/office/drawing/2014/main" id="{CFF888B5-C9E7-44BF-BA42-63CF27CE2239}"/>
              </a:ext>
            </a:extLst>
          </p:cNvPr>
          <p:cNvSpPr txBox="1">
            <a:spLocks/>
          </p:cNvSpPr>
          <p:nvPr/>
        </p:nvSpPr>
        <p:spPr>
          <a:xfrm>
            <a:off x="7702736" y="5296069"/>
            <a:ext cx="1189744" cy="63976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pc="300">
                <a:ln w="57150">
                  <a:noFill/>
                </a:ln>
                <a:solidFill>
                  <a:srgbClr val="FFFFCC"/>
                </a:solidFill>
                <a:latin typeface="小塚ゴシック Pro B" pitchFamily="34" charset="-128"/>
                <a:ea typeface="小塚ゴシック Pro B" pitchFamily="34" charset="-128"/>
                <a:cs typeface="+mj-cs"/>
              </a:rPr>
              <a:t>8bpc</a:t>
            </a:r>
            <a:endParaRPr kumimoji="1" lang="ja-JP" altLang="en-US" b="0" i="0" u="none" strike="noStrike" kern="1200" cap="none" spc="3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58" name="正方形/長方形 57">
            <a:extLst>
              <a:ext uri="{FF2B5EF4-FFF2-40B4-BE49-F238E27FC236}">
                <a16:creationId xmlns:a16="http://schemas.microsoft.com/office/drawing/2014/main" id="{1BEF28F7-53B3-4080-A19F-29689CCA39BD}"/>
              </a:ext>
            </a:extLst>
          </p:cNvPr>
          <p:cNvSpPr/>
          <p:nvPr/>
        </p:nvSpPr>
        <p:spPr>
          <a:xfrm>
            <a:off x="7937398" y="4297170"/>
            <a:ext cx="387586" cy="387586"/>
          </a:xfrm>
          <a:prstGeom prst="rect">
            <a:avLst/>
          </a:prstGeom>
          <a:noFill/>
          <a:ln w="38100">
            <a:solidFill>
              <a:srgbClr val="FFFF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正方形/長方形 58">
            <a:extLst>
              <a:ext uri="{FF2B5EF4-FFF2-40B4-BE49-F238E27FC236}">
                <a16:creationId xmlns:a16="http://schemas.microsoft.com/office/drawing/2014/main" id="{EDE9CEF8-4D45-4DED-9E01-DDDEBD170764}"/>
              </a:ext>
            </a:extLst>
          </p:cNvPr>
          <p:cNvSpPr/>
          <p:nvPr/>
        </p:nvSpPr>
        <p:spPr>
          <a:xfrm>
            <a:off x="8125876" y="4485648"/>
            <a:ext cx="387586" cy="387586"/>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2800"/>
              <a:t>A</a:t>
            </a:r>
            <a:endParaRPr kumimoji="1" lang="ja-JP" altLang="en-US" sz="1050"/>
          </a:p>
        </p:txBody>
      </p:sp>
      <p:sp>
        <p:nvSpPr>
          <p:cNvPr id="3" name="二等辺三角形 2">
            <a:extLst>
              <a:ext uri="{FF2B5EF4-FFF2-40B4-BE49-F238E27FC236}">
                <a16:creationId xmlns:a16="http://schemas.microsoft.com/office/drawing/2014/main" id="{10AB2276-F1E1-44C0-88AC-CDD806378D1F}"/>
              </a:ext>
            </a:extLst>
          </p:cNvPr>
          <p:cNvSpPr/>
          <p:nvPr/>
        </p:nvSpPr>
        <p:spPr>
          <a:xfrm>
            <a:off x="5910241" y="4718437"/>
            <a:ext cx="793964" cy="684452"/>
          </a:xfrm>
          <a:prstGeom prst="triangle">
            <a:avLst/>
          </a:prstGeom>
          <a:solidFill>
            <a:schemeClr val="accent6">
              <a:lumMod val="75000"/>
            </a:schemeClr>
          </a:solidFill>
          <a:ln w="57150">
            <a:solidFill>
              <a:srgbClr val="FFFFCC"/>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b="1"/>
              <a:t>！</a:t>
            </a:r>
            <a:endParaRPr kumimoji="1" lang="ja-JP" altLang="en-US" b="1"/>
          </a:p>
        </p:txBody>
      </p:sp>
    </p:spTree>
    <p:extLst>
      <p:ext uri="{BB962C8B-B14F-4D97-AF65-F5344CB8AC3E}">
        <p14:creationId xmlns:p14="http://schemas.microsoft.com/office/powerpoint/2010/main" val="3794496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1"/>
          <p:cNvSpPr txBox="1">
            <a:spLocks/>
          </p:cNvSpPr>
          <p:nvPr/>
        </p:nvSpPr>
        <p:spPr>
          <a:xfrm>
            <a:off x="593812" y="980728"/>
            <a:ext cx="7956376" cy="5400599"/>
          </a:xfrm>
          <a:prstGeom prst="rect">
            <a:avLst/>
          </a:prstGeom>
        </p:spPr>
        <p:txBody>
          <a:bodyPr vert="horz" lIns="91440" tIns="45720" rIns="91440" bIns="45720" rtlCol="0" anchor="ctr">
            <a:normAutofit/>
          </a:bodyPr>
          <a:lstStyle/>
          <a:p>
            <a:pPr marL="457200" marR="0" lvl="0" indent="-457200" defTabSz="914400" rtl="0" eaLnBrk="1" fontAlgn="auto" latinLnBrk="0" hangingPunct="1">
              <a:lnSpc>
                <a:spcPct val="150000"/>
              </a:lnSpc>
              <a:spcBef>
                <a:spcPct val="0"/>
              </a:spcBef>
              <a:spcAft>
                <a:spcPts val="0"/>
              </a:spcAft>
              <a:buClrTx/>
              <a:buSzTx/>
              <a:buFont typeface="Wingdings" panose="05000000000000000000" pitchFamily="2" charset="2"/>
              <a:buChar char="l"/>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フローマップとは？</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457200" marR="0" lvl="0" indent="-457200" defTabSz="914400" rtl="0" eaLnBrk="1" fontAlgn="auto" latinLnBrk="0" hangingPunct="1">
              <a:lnSpc>
                <a:spcPct val="150000"/>
              </a:lnSpc>
              <a:spcBef>
                <a:spcPct val="0"/>
              </a:spcBef>
              <a:spcAft>
                <a:spcPts val="0"/>
              </a:spcAft>
              <a:buClrTx/>
              <a:buSzTx/>
              <a:buFont typeface="Wingdings" panose="05000000000000000000" pitchFamily="2" charset="2"/>
              <a:buChar char="l"/>
              <a:tabLst/>
              <a:defRPr/>
            </a:pPr>
            <a:r>
              <a:rPr lang="en-US" altLang="ja-JP" sz="3200" spc="600">
                <a:ln w="57150">
                  <a:noFill/>
                </a:ln>
                <a:solidFill>
                  <a:srgbClr val="FFFFCC"/>
                </a:solidFill>
                <a:latin typeface="小塚ゴシック Pro B" pitchFamily="34" charset="-128"/>
                <a:ea typeface="小塚ゴシック Pro B" pitchFamily="34" charset="-128"/>
                <a:cs typeface="+mj-cs"/>
              </a:rPr>
              <a:t>UV</a:t>
            </a:r>
            <a:r>
              <a:rPr lang="ja-JP" altLang="en-US" sz="3200" spc="600">
                <a:ln w="57150">
                  <a:noFill/>
                </a:ln>
                <a:solidFill>
                  <a:srgbClr val="FFFFCC"/>
                </a:solidFill>
                <a:latin typeface="小塚ゴシック Pro B" pitchFamily="34" charset="-128"/>
                <a:ea typeface="小塚ゴシック Pro B" pitchFamily="34" charset="-128"/>
                <a:cs typeface="+mj-cs"/>
              </a:rPr>
              <a:t>スクロール</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457200" lvl="0" indent="-457200" fontAlgn="auto">
              <a:lnSpc>
                <a:spcPct val="150000"/>
              </a:lnSpc>
              <a:spcAft>
                <a:spcPts val="0"/>
              </a:spcAft>
              <a:buFont typeface="Wingdings" panose="05000000000000000000" pitchFamily="2" charset="2"/>
              <a:buChar char="l"/>
              <a:defRPr/>
            </a:pPr>
            <a:r>
              <a:rPr lang="ja-JP" altLang="en-US" sz="3200" spc="600">
                <a:ln w="57150">
                  <a:noFill/>
                </a:ln>
                <a:solidFill>
                  <a:srgbClr val="FFFFCC"/>
                </a:solidFill>
                <a:latin typeface="小塚ゴシック Pro B" pitchFamily="34" charset="-128"/>
                <a:ea typeface="小塚ゴシック Pro B" pitchFamily="34" charset="-128"/>
              </a:rPr>
              <a:t>ノーマルマップ</a:t>
            </a:r>
            <a:r>
              <a:rPr lang="en-US" altLang="ja-JP" sz="3200" spc="600">
                <a:ln w="57150">
                  <a:noFill/>
                </a:ln>
                <a:solidFill>
                  <a:srgbClr val="FFFFCC"/>
                </a:solidFill>
                <a:latin typeface="小塚ゴシック Pro B" pitchFamily="34" charset="-128"/>
                <a:ea typeface="小塚ゴシック Pro B" pitchFamily="34" charset="-128"/>
              </a:rPr>
              <a:t>orBC7</a:t>
            </a:r>
          </a:p>
          <a:p>
            <a:pPr marL="457200" lvl="0" indent="-457200" fontAlgn="auto">
              <a:lnSpc>
                <a:spcPct val="150000"/>
              </a:lnSpc>
              <a:spcAft>
                <a:spcPts val="0"/>
              </a:spcAft>
              <a:buFont typeface="Wingdings" panose="05000000000000000000" pitchFamily="2" charset="2"/>
              <a:buChar char="l"/>
              <a:defRPr/>
            </a:pPr>
            <a:r>
              <a:rPr lang="ja-JP" altLang="en-US" sz="3200" spc="600">
                <a:ln w="57150">
                  <a:noFill/>
                </a:ln>
                <a:solidFill>
                  <a:srgbClr val="FFFFCC"/>
                </a:solidFill>
                <a:latin typeface="小塚ゴシック Pro B" pitchFamily="34" charset="-128"/>
                <a:ea typeface="小塚ゴシック Pro B" pitchFamily="34" charset="-128"/>
                <a:cs typeface="+mj-cs"/>
              </a:rPr>
              <a:t>時間差の画像のブレンド</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457200" marR="0" lvl="0" indent="-457200" defTabSz="914400" rtl="0" eaLnBrk="1" fontAlgn="auto" latinLnBrk="0" hangingPunct="1">
              <a:lnSpc>
                <a:spcPct val="150000"/>
              </a:lnSpc>
              <a:spcBef>
                <a:spcPct val="0"/>
              </a:spcBef>
              <a:spcAft>
                <a:spcPts val="0"/>
              </a:spcAft>
              <a:buClrTx/>
              <a:buSzTx/>
              <a:buFont typeface="Wingdings" panose="05000000000000000000" pitchFamily="2" charset="2"/>
              <a:buChar char="l"/>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フローマップ関連情報</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457200" marR="0" lvl="0" indent="-457200" defTabSz="914400" rtl="0" eaLnBrk="1" fontAlgn="auto" latinLnBrk="0" hangingPunct="1">
              <a:lnSpc>
                <a:spcPct val="150000"/>
              </a:lnSpc>
              <a:spcBef>
                <a:spcPct val="0"/>
              </a:spcBef>
              <a:spcAft>
                <a:spcPts val="0"/>
              </a:spcAft>
              <a:buClrTx/>
              <a:buSzTx/>
              <a:buFont typeface="Wingdings" panose="05000000000000000000" pitchFamily="2" charset="2"/>
              <a:buChar char="l"/>
              <a:tabLst/>
              <a:defRPr/>
            </a:pP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457200" marR="0" lvl="0" indent="-457200" defTabSz="914400" rtl="0" eaLnBrk="1" fontAlgn="auto" latinLnBrk="0" hangingPunct="1">
              <a:lnSpc>
                <a:spcPct val="150000"/>
              </a:lnSpc>
              <a:spcBef>
                <a:spcPct val="0"/>
              </a:spcBef>
              <a:spcAft>
                <a:spcPts val="0"/>
              </a:spcAft>
              <a:buClrTx/>
              <a:buSzTx/>
              <a:buFont typeface="Wingdings" panose="05000000000000000000" pitchFamily="2" charset="2"/>
              <a:buChar char="l"/>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おまけの</a:t>
            </a:r>
            <a:r>
              <a:rPr lang="en-US" altLang="ja-JP" sz="3200" spc="600">
                <a:ln w="57150">
                  <a:noFill/>
                </a:ln>
                <a:solidFill>
                  <a:srgbClr val="FFFFCC"/>
                </a:solidFill>
                <a:latin typeface="小塚ゴシック Pro B" pitchFamily="34" charset="-128"/>
                <a:ea typeface="小塚ゴシック Pro B" pitchFamily="34" charset="-128"/>
                <a:cs typeface="+mj-cs"/>
              </a:rPr>
              <a:t>TIPS</a:t>
            </a:r>
          </a:p>
        </p:txBody>
      </p:sp>
      <p:sp>
        <p:nvSpPr>
          <p:cNvPr id="5" name="タイトル 3">
            <a:extLst>
              <a:ext uri="{FF2B5EF4-FFF2-40B4-BE49-F238E27FC236}">
                <a16:creationId xmlns:a16="http://schemas.microsoft.com/office/drawing/2014/main" id="{19883C61-6981-46E8-94D2-34C33D5D4C6A}"/>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A</a:t>
            </a:r>
            <a:r>
              <a:rPr lang="en-US" altLang="ja-JP" sz="3600" spc="600">
                <a:solidFill>
                  <a:srgbClr val="FFFFCC"/>
                </a:solidFill>
                <a:latin typeface="Pier Sans Medium" panose="00000600000000000000" pitchFamily="50" charset="0"/>
                <a:cs typeface="Aharoni" panose="02010803020104030203" pitchFamily="2" charset="-79"/>
              </a:rPr>
              <a:t>genda</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090460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D6C544EC-4D40-4F95-8D9D-A7F42DD163A8}"/>
              </a:ext>
            </a:extLst>
          </p:cNvPr>
          <p:cNvSpPr txBox="1">
            <a:spLocks/>
          </p:cNvSpPr>
          <p:nvPr/>
        </p:nvSpPr>
        <p:spPr>
          <a:xfrm>
            <a:off x="1295636" y="668338"/>
            <a:ext cx="6552728" cy="110447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800" spc="600">
                <a:ln w="57150">
                  <a:noFill/>
                </a:ln>
                <a:solidFill>
                  <a:srgbClr val="FFFFCC"/>
                </a:solidFill>
                <a:latin typeface="小塚ゴシック Pro B" pitchFamily="34" charset="-128"/>
                <a:ea typeface="小塚ゴシック Pro B" pitchFamily="34" charset="-128"/>
                <a:cs typeface="+mj-cs"/>
              </a:rPr>
              <a:t>Default(BC1/3)</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 name="正方形/長方形 1">
            <a:extLst>
              <a:ext uri="{FF2B5EF4-FFF2-40B4-BE49-F238E27FC236}">
                <a16:creationId xmlns:a16="http://schemas.microsoft.com/office/drawing/2014/main" id="{1C561E86-6802-415D-A7A5-5E8BB0AB56BE}"/>
              </a:ext>
            </a:extLst>
          </p:cNvPr>
          <p:cNvSpPr/>
          <p:nvPr/>
        </p:nvSpPr>
        <p:spPr>
          <a:xfrm>
            <a:off x="4860032" y="1772816"/>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a:t>R</a:t>
            </a:r>
            <a:endParaRPr kumimoji="1" lang="ja-JP" altLang="en-US"/>
          </a:p>
        </p:txBody>
      </p:sp>
      <p:sp>
        <p:nvSpPr>
          <p:cNvPr id="5" name="正方形/長方形 4">
            <a:extLst>
              <a:ext uri="{FF2B5EF4-FFF2-40B4-BE49-F238E27FC236}">
                <a16:creationId xmlns:a16="http://schemas.microsoft.com/office/drawing/2014/main" id="{8CA0E115-15C2-4649-B495-A81796AB68CA}"/>
              </a:ext>
            </a:extLst>
          </p:cNvPr>
          <p:cNvSpPr/>
          <p:nvPr/>
        </p:nvSpPr>
        <p:spPr>
          <a:xfrm>
            <a:off x="4860032" y="2996952"/>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G</a:t>
            </a:r>
            <a:endParaRPr kumimoji="1" lang="ja-JP" altLang="en-US"/>
          </a:p>
        </p:txBody>
      </p:sp>
      <p:sp>
        <p:nvSpPr>
          <p:cNvPr id="6" name="正方形/長方形 5">
            <a:extLst>
              <a:ext uri="{FF2B5EF4-FFF2-40B4-BE49-F238E27FC236}">
                <a16:creationId xmlns:a16="http://schemas.microsoft.com/office/drawing/2014/main" id="{323219F5-5921-4BE4-AAA5-D4E19614DF36}"/>
              </a:ext>
            </a:extLst>
          </p:cNvPr>
          <p:cNvSpPr/>
          <p:nvPr/>
        </p:nvSpPr>
        <p:spPr>
          <a:xfrm>
            <a:off x="4860032" y="4221088"/>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B</a:t>
            </a:r>
            <a:endParaRPr kumimoji="1" lang="ja-JP" altLang="en-US"/>
          </a:p>
        </p:txBody>
      </p:sp>
      <p:sp>
        <p:nvSpPr>
          <p:cNvPr id="8" name="正方形/長方形 7">
            <a:extLst>
              <a:ext uri="{FF2B5EF4-FFF2-40B4-BE49-F238E27FC236}">
                <a16:creationId xmlns:a16="http://schemas.microsoft.com/office/drawing/2014/main" id="{C200712A-721E-459B-A341-82094358A454}"/>
              </a:ext>
            </a:extLst>
          </p:cNvPr>
          <p:cNvSpPr/>
          <p:nvPr/>
        </p:nvSpPr>
        <p:spPr>
          <a:xfrm>
            <a:off x="4860032" y="5445224"/>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A</a:t>
            </a:r>
            <a:endParaRPr kumimoji="1" lang="ja-JP" altLang="en-US"/>
          </a:p>
        </p:txBody>
      </p:sp>
      <p:sp>
        <p:nvSpPr>
          <p:cNvPr id="9" name="タイトル 1">
            <a:extLst>
              <a:ext uri="{FF2B5EF4-FFF2-40B4-BE49-F238E27FC236}">
                <a16:creationId xmlns:a16="http://schemas.microsoft.com/office/drawing/2014/main" id="{B0836819-F382-437D-A170-5F5B7FDAAEA0}"/>
              </a:ext>
            </a:extLst>
          </p:cNvPr>
          <p:cNvSpPr txBox="1">
            <a:spLocks/>
          </p:cNvSpPr>
          <p:nvPr/>
        </p:nvSpPr>
        <p:spPr>
          <a:xfrm>
            <a:off x="6156176" y="5013176"/>
            <a:ext cx="2889194" cy="129614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綺麗な圧縮</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10" name="タイトル 1">
            <a:extLst>
              <a:ext uri="{FF2B5EF4-FFF2-40B4-BE49-F238E27FC236}">
                <a16:creationId xmlns:a16="http://schemas.microsoft.com/office/drawing/2014/main" id="{3A99D5CF-7B36-4E51-895E-556C70BB48F1}"/>
              </a:ext>
            </a:extLst>
          </p:cNvPr>
          <p:cNvSpPr txBox="1">
            <a:spLocks/>
          </p:cNvSpPr>
          <p:nvPr/>
        </p:nvSpPr>
        <p:spPr>
          <a:xfrm>
            <a:off x="6444208" y="2774981"/>
            <a:ext cx="2889194"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圧縮</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右大かっこ 3">
            <a:extLst>
              <a:ext uri="{FF2B5EF4-FFF2-40B4-BE49-F238E27FC236}">
                <a16:creationId xmlns:a16="http://schemas.microsoft.com/office/drawing/2014/main" id="{8C9F56BB-7013-4A19-B50A-FBCC08E90FF6}"/>
              </a:ext>
            </a:extLst>
          </p:cNvPr>
          <p:cNvSpPr/>
          <p:nvPr/>
        </p:nvSpPr>
        <p:spPr>
          <a:xfrm>
            <a:off x="6012160" y="1988840"/>
            <a:ext cx="288032" cy="2952328"/>
          </a:xfrm>
          <a:prstGeom prst="rightBracket">
            <a:avLst/>
          </a:prstGeom>
          <a:ln w="57150">
            <a:solidFill>
              <a:srgbClr val="FFFF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8BBBC97A-5D00-45B3-83C9-99C532E7EC29}"/>
              </a:ext>
            </a:extLst>
          </p:cNvPr>
          <p:cNvSpPr txBox="1">
            <a:spLocks/>
          </p:cNvSpPr>
          <p:nvPr/>
        </p:nvSpPr>
        <p:spPr>
          <a:xfrm>
            <a:off x="6516216" y="3284984"/>
            <a:ext cx="2889194"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en-US" altLang="ja-JP" sz="2400" spc="600">
                <a:ln w="57150">
                  <a:noFill/>
                </a:ln>
                <a:solidFill>
                  <a:srgbClr val="FFFFCC"/>
                </a:solidFill>
                <a:latin typeface="小塚ゴシック Pro B" pitchFamily="34" charset="-128"/>
                <a:ea typeface="小塚ゴシック Pro B" pitchFamily="34" charset="-128"/>
                <a:cs typeface="+mj-cs"/>
              </a:rPr>
              <a:t>4bit/pixel</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12" name="タイトル 1">
            <a:extLst>
              <a:ext uri="{FF2B5EF4-FFF2-40B4-BE49-F238E27FC236}">
                <a16:creationId xmlns:a16="http://schemas.microsoft.com/office/drawing/2014/main" id="{97E48BE9-15D3-4C8E-864B-DF62CBFB214F}"/>
              </a:ext>
            </a:extLst>
          </p:cNvPr>
          <p:cNvSpPr txBox="1">
            <a:spLocks/>
          </p:cNvSpPr>
          <p:nvPr/>
        </p:nvSpPr>
        <p:spPr>
          <a:xfrm>
            <a:off x="6228184" y="5729482"/>
            <a:ext cx="2889194"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en-US" altLang="ja-JP" sz="2400" spc="600">
                <a:ln w="57150">
                  <a:noFill/>
                </a:ln>
                <a:solidFill>
                  <a:srgbClr val="FFFFCC"/>
                </a:solidFill>
                <a:latin typeface="小塚ゴシック Pro B" pitchFamily="34" charset="-128"/>
                <a:ea typeface="小塚ゴシック Pro B" pitchFamily="34" charset="-128"/>
                <a:cs typeface="+mj-cs"/>
              </a:rPr>
              <a:t>4bit/pixel</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5" name="タイトル 3">
            <a:extLst>
              <a:ext uri="{FF2B5EF4-FFF2-40B4-BE49-F238E27FC236}">
                <a16:creationId xmlns:a16="http://schemas.microsoft.com/office/drawing/2014/main" id="{6B61C199-DA89-470B-8877-6859F8F89736}"/>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
        <p:nvSpPr>
          <p:cNvPr id="20" name="正方形/長方形 19">
            <a:extLst>
              <a:ext uri="{FF2B5EF4-FFF2-40B4-BE49-F238E27FC236}">
                <a16:creationId xmlns:a16="http://schemas.microsoft.com/office/drawing/2014/main" id="{E3DA3265-8E9F-42CB-B973-A223AC1E005E}"/>
              </a:ext>
            </a:extLst>
          </p:cNvPr>
          <p:cNvSpPr/>
          <p:nvPr/>
        </p:nvSpPr>
        <p:spPr>
          <a:xfrm>
            <a:off x="662874" y="1772816"/>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a:t>R</a:t>
            </a:r>
            <a:endParaRPr kumimoji="1" lang="ja-JP" altLang="en-US"/>
          </a:p>
        </p:txBody>
      </p:sp>
      <p:sp>
        <p:nvSpPr>
          <p:cNvPr id="21" name="正方形/長方形 20">
            <a:extLst>
              <a:ext uri="{FF2B5EF4-FFF2-40B4-BE49-F238E27FC236}">
                <a16:creationId xmlns:a16="http://schemas.microsoft.com/office/drawing/2014/main" id="{912A97A5-13A6-483B-852B-D53119C8BBA1}"/>
              </a:ext>
            </a:extLst>
          </p:cNvPr>
          <p:cNvSpPr/>
          <p:nvPr/>
        </p:nvSpPr>
        <p:spPr>
          <a:xfrm>
            <a:off x="662874" y="2996952"/>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G</a:t>
            </a:r>
            <a:endParaRPr kumimoji="1" lang="ja-JP" altLang="en-US"/>
          </a:p>
        </p:txBody>
      </p:sp>
      <p:sp>
        <p:nvSpPr>
          <p:cNvPr id="26" name="正方形/長方形 25">
            <a:extLst>
              <a:ext uri="{FF2B5EF4-FFF2-40B4-BE49-F238E27FC236}">
                <a16:creationId xmlns:a16="http://schemas.microsoft.com/office/drawing/2014/main" id="{42535F59-2F6B-4792-B952-178BF9212A25}"/>
              </a:ext>
            </a:extLst>
          </p:cNvPr>
          <p:cNvSpPr/>
          <p:nvPr/>
        </p:nvSpPr>
        <p:spPr>
          <a:xfrm>
            <a:off x="662874" y="4221088"/>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B</a:t>
            </a:r>
            <a:endParaRPr kumimoji="1" lang="ja-JP" altLang="en-US"/>
          </a:p>
        </p:txBody>
      </p:sp>
      <p:sp>
        <p:nvSpPr>
          <p:cNvPr id="27" name="タイトル 1">
            <a:extLst>
              <a:ext uri="{FF2B5EF4-FFF2-40B4-BE49-F238E27FC236}">
                <a16:creationId xmlns:a16="http://schemas.microsoft.com/office/drawing/2014/main" id="{52D93E99-E75F-45FB-844D-223CF086BB05}"/>
              </a:ext>
            </a:extLst>
          </p:cNvPr>
          <p:cNvSpPr txBox="1">
            <a:spLocks/>
          </p:cNvSpPr>
          <p:nvPr/>
        </p:nvSpPr>
        <p:spPr>
          <a:xfrm>
            <a:off x="2247050" y="2774981"/>
            <a:ext cx="2889194"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圧縮</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8" name="右大かっこ 27">
            <a:extLst>
              <a:ext uri="{FF2B5EF4-FFF2-40B4-BE49-F238E27FC236}">
                <a16:creationId xmlns:a16="http://schemas.microsoft.com/office/drawing/2014/main" id="{311DBFD6-1621-426E-AF77-89F733785CE2}"/>
              </a:ext>
            </a:extLst>
          </p:cNvPr>
          <p:cNvSpPr/>
          <p:nvPr/>
        </p:nvSpPr>
        <p:spPr>
          <a:xfrm>
            <a:off x="1815002" y="1988840"/>
            <a:ext cx="288032" cy="2952328"/>
          </a:xfrm>
          <a:prstGeom prst="rightBracket">
            <a:avLst/>
          </a:prstGeom>
          <a:ln w="57150">
            <a:solidFill>
              <a:srgbClr val="FFFF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タイトル 1">
            <a:extLst>
              <a:ext uri="{FF2B5EF4-FFF2-40B4-BE49-F238E27FC236}">
                <a16:creationId xmlns:a16="http://schemas.microsoft.com/office/drawing/2014/main" id="{424A654B-B390-41A9-A046-C494749FE1DA}"/>
              </a:ext>
            </a:extLst>
          </p:cNvPr>
          <p:cNvSpPr txBox="1">
            <a:spLocks/>
          </p:cNvSpPr>
          <p:nvPr/>
        </p:nvSpPr>
        <p:spPr>
          <a:xfrm>
            <a:off x="2319058" y="3284984"/>
            <a:ext cx="2889194"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en-US" altLang="ja-JP" sz="2400" spc="600">
                <a:ln w="57150">
                  <a:noFill/>
                </a:ln>
                <a:solidFill>
                  <a:srgbClr val="FFFFCC"/>
                </a:solidFill>
                <a:latin typeface="小塚ゴシック Pro B" pitchFamily="34" charset="-128"/>
                <a:ea typeface="小塚ゴシック Pro B" pitchFamily="34" charset="-128"/>
                <a:cs typeface="+mj-cs"/>
              </a:rPr>
              <a:t>4bit/pixel</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3409578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タイトル 1">
            <a:extLst>
              <a:ext uri="{FF2B5EF4-FFF2-40B4-BE49-F238E27FC236}">
                <a16:creationId xmlns:a16="http://schemas.microsoft.com/office/drawing/2014/main" id="{1430CF68-5C34-4DCF-99F9-CD7F938677F6}"/>
              </a:ext>
            </a:extLst>
          </p:cNvPr>
          <p:cNvSpPr txBox="1">
            <a:spLocks/>
          </p:cNvSpPr>
          <p:nvPr/>
        </p:nvSpPr>
        <p:spPr>
          <a:xfrm>
            <a:off x="1903267" y="668338"/>
            <a:ext cx="5337466" cy="110447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en-US" altLang="ja-JP" sz="3200" spc="600">
                <a:ln w="57150">
                  <a:noFill/>
                </a:ln>
                <a:solidFill>
                  <a:srgbClr val="FFFFCC"/>
                </a:solidFill>
                <a:latin typeface="小塚ゴシック Pro B" pitchFamily="34" charset="-128"/>
                <a:ea typeface="小塚ゴシック Pro B" pitchFamily="34" charset="-128"/>
                <a:cs typeface="+mj-cs"/>
              </a:rPr>
              <a:t>Normalmap(BC5)</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14" name="正方形/長方形 13">
            <a:extLst>
              <a:ext uri="{FF2B5EF4-FFF2-40B4-BE49-F238E27FC236}">
                <a16:creationId xmlns:a16="http://schemas.microsoft.com/office/drawing/2014/main" id="{E7302FFD-EE70-4067-A004-4182F5C8FE0F}"/>
              </a:ext>
            </a:extLst>
          </p:cNvPr>
          <p:cNvSpPr/>
          <p:nvPr/>
        </p:nvSpPr>
        <p:spPr>
          <a:xfrm>
            <a:off x="2852682" y="1772816"/>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a:t>R</a:t>
            </a:r>
            <a:endParaRPr kumimoji="1" lang="ja-JP" altLang="en-US"/>
          </a:p>
        </p:txBody>
      </p:sp>
      <p:sp>
        <p:nvSpPr>
          <p:cNvPr id="15" name="正方形/長方形 14">
            <a:extLst>
              <a:ext uri="{FF2B5EF4-FFF2-40B4-BE49-F238E27FC236}">
                <a16:creationId xmlns:a16="http://schemas.microsoft.com/office/drawing/2014/main" id="{1E7F41F7-CABD-435B-B83D-64B7F972518C}"/>
              </a:ext>
            </a:extLst>
          </p:cNvPr>
          <p:cNvSpPr/>
          <p:nvPr/>
        </p:nvSpPr>
        <p:spPr>
          <a:xfrm>
            <a:off x="2852682" y="2996952"/>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G</a:t>
            </a:r>
            <a:endParaRPr kumimoji="1" lang="ja-JP" altLang="en-US"/>
          </a:p>
        </p:txBody>
      </p:sp>
      <p:sp>
        <p:nvSpPr>
          <p:cNvPr id="18" name="タイトル 1">
            <a:extLst>
              <a:ext uri="{FF2B5EF4-FFF2-40B4-BE49-F238E27FC236}">
                <a16:creationId xmlns:a16="http://schemas.microsoft.com/office/drawing/2014/main" id="{03CFD8C4-E38A-4413-876A-597F3F320DA4}"/>
              </a:ext>
            </a:extLst>
          </p:cNvPr>
          <p:cNvSpPr txBox="1">
            <a:spLocks/>
          </p:cNvSpPr>
          <p:nvPr/>
        </p:nvSpPr>
        <p:spPr>
          <a:xfrm>
            <a:off x="4148826" y="1328406"/>
            <a:ext cx="2529154" cy="129614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綺麗な圧縮</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2" name="タイトル 1">
            <a:extLst>
              <a:ext uri="{FF2B5EF4-FFF2-40B4-BE49-F238E27FC236}">
                <a16:creationId xmlns:a16="http://schemas.microsoft.com/office/drawing/2014/main" id="{D79B7D32-149E-4D49-93A8-F7A5222D3D46}"/>
              </a:ext>
            </a:extLst>
          </p:cNvPr>
          <p:cNvSpPr txBox="1">
            <a:spLocks/>
          </p:cNvSpPr>
          <p:nvPr/>
        </p:nvSpPr>
        <p:spPr>
          <a:xfrm>
            <a:off x="4220834" y="2044712"/>
            <a:ext cx="2367390"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en-US" altLang="ja-JP" sz="2400" spc="600">
                <a:ln w="57150">
                  <a:noFill/>
                </a:ln>
                <a:solidFill>
                  <a:srgbClr val="FFFFCC"/>
                </a:solidFill>
                <a:latin typeface="小塚ゴシック Pro B" pitchFamily="34" charset="-128"/>
                <a:ea typeface="小塚ゴシック Pro B" pitchFamily="34" charset="-128"/>
                <a:cs typeface="+mj-cs"/>
              </a:rPr>
              <a:t>4bit/pixel</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3" name="タイトル 1">
            <a:extLst>
              <a:ext uri="{FF2B5EF4-FFF2-40B4-BE49-F238E27FC236}">
                <a16:creationId xmlns:a16="http://schemas.microsoft.com/office/drawing/2014/main" id="{2DE34EAB-0621-4CFD-A96A-B52C22AD3EC2}"/>
              </a:ext>
            </a:extLst>
          </p:cNvPr>
          <p:cNvSpPr txBox="1">
            <a:spLocks/>
          </p:cNvSpPr>
          <p:nvPr/>
        </p:nvSpPr>
        <p:spPr>
          <a:xfrm>
            <a:off x="4148826" y="2568312"/>
            <a:ext cx="2529154" cy="129614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綺麗な圧縮</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4" name="タイトル 1">
            <a:extLst>
              <a:ext uri="{FF2B5EF4-FFF2-40B4-BE49-F238E27FC236}">
                <a16:creationId xmlns:a16="http://schemas.microsoft.com/office/drawing/2014/main" id="{430841A1-7035-41D5-B1D9-6BB9F4A98792}"/>
              </a:ext>
            </a:extLst>
          </p:cNvPr>
          <p:cNvSpPr txBox="1">
            <a:spLocks/>
          </p:cNvSpPr>
          <p:nvPr/>
        </p:nvSpPr>
        <p:spPr>
          <a:xfrm>
            <a:off x="4220834" y="3284618"/>
            <a:ext cx="2367390"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en-US" altLang="ja-JP" sz="2400" spc="600">
                <a:ln w="57150">
                  <a:noFill/>
                </a:ln>
                <a:solidFill>
                  <a:srgbClr val="FFFFCC"/>
                </a:solidFill>
                <a:latin typeface="小塚ゴシック Pro B" pitchFamily="34" charset="-128"/>
                <a:ea typeface="小塚ゴシック Pro B" pitchFamily="34" charset="-128"/>
                <a:cs typeface="+mj-cs"/>
              </a:rPr>
              <a:t>4bit/pixel</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5" name="タイトル 3">
            <a:extLst>
              <a:ext uri="{FF2B5EF4-FFF2-40B4-BE49-F238E27FC236}">
                <a16:creationId xmlns:a16="http://schemas.microsoft.com/office/drawing/2014/main" id="{6B61C199-DA89-470B-8877-6859F8F89736}"/>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852403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83462E3-1C50-4E00-802A-2C081226E638}"/>
              </a:ext>
            </a:extLst>
          </p:cNvPr>
          <p:cNvPicPr>
            <a:picLocks noChangeAspect="1"/>
          </p:cNvPicPr>
          <p:nvPr/>
        </p:nvPicPr>
        <p:blipFill>
          <a:blip r:embed="rId3"/>
          <a:stretch>
            <a:fillRect/>
          </a:stretch>
        </p:blipFill>
        <p:spPr>
          <a:xfrm>
            <a:off x="6126554" y="1739318"/>
            <a:ext cx="2060406" cy="40142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図 5">
            <a:extLst>
              <a:ext uri="{FF2B5EF4-FFF2-40B4-BE49-F238E27FC236}">
                <a16:creationId xmlns:a16="http://schemas.microsoft.com/office/drawing/2014/main" id="{980D2C37-38D0-458D-843F-5609621DBC9D}"/>
              </a:ext>
            </a:extLst>
          </p:cNvPr>
          <p:cNvPicPr>
            <a:picLocks noChangeAspect="1"/>
          </p:cNvPicPr>
          <p:nvPr/>
        </p:nvPicPr>
        <p:blipFill>
          <a:blip r:embed="rId4"/>
          <a:stretch>
            <a:fillRect/>
          </a:stretch>
        </p:blipFill>
        <p:spPr>
          <a:xfrm>
            <a:off x="971600" y="1491185"/>
            <a:ext cx="4510507" cy="45105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タイトル 3">
            <a:extLst>
              <a:ext uri="{FF2B5EF4-FFF2-40B4-BE49-F238E27FC236}">
                <a16:creationId xmlns:a16="http://schemas.microsoft.com/office/drawing/2014/main" id="{97DC4889-529F-47D8-8A3F-F451AA154CE6}"/>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437464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46D2D03-1FC3-4213-8AA9-9CB99D62CA6C}"/>
              </a:ext>
            </a:extLst>
          </p:cNvPr>
          <p:cNvPicPr>
            <a:picLocks noChangeAspect="1"/>
          </p:cNvPicPr>
          <p:nvPr/>
        </p:nvPicPr>
        <p:blipFill>
          <a:blip r:embed="rId3"/>
          <a:stretch>
            <a:fillRect/>
          </a:stretch>
        </p:blipFill>
        <p:spPr>
          <a:xfrm>
            <a:off x="992161" y="3212976"/>
            <a:ext cx="7159678" cy="19105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タイトル 1">
            <a:extLst>
              <a:ext uri="{FF2B5EF4-FFF2-40B4-BE49-F238E27FC236}">
                <a16:creationId xmlns:a16="http://schemas.microsoft.com/office/drawing/2014/main" id="{D6C544EC-4D40-4F95-8D9D-A7F42DD163A8}"/>
              </a:ext>
            </a:extLst>
          </p:cNvPr>
          <p:cNvSpPr txBox="1">
            <a:spLocks/>
          </p:cNvSpPr>
          <p:nvPr/>
        </p:nvSpPr>
        <p:spPr>
          <a:xfrm>
            <a:off x="233772" y="1052736"/>
            <a:ext cx="8676456" cy="338437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通常は</a:t>
            </a:r>
            <a:r>
              <a:rPr lang="en-US" altLang="ja-JP" sz="3200" spc="600">
                <a:ln w="57150">
                  <a:noFill/>
                </a:ln>
                <a:solidFill>
                  <a:srgbClr val="D78029"/>
                </a:solidFill>
                <a:latin typeface="小塚ゴシック Pro B" pitchFamily="34" charset="-128"/>
                <a:ea typeface="小塚ゴシック Pro B" pitchFamily="34" charset="-128"/>
                <a:cs typeface="+mj-cs"/>
              </a:rPr>
              <a:t>Nromalmap(BC5)</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cxnSp>
        <p:nvCxnSpPr>
          <p:cNvPr id="9" name="直線コネクタ 8">
            <a:extLst>
              <a:ext uri="{FF2B5EF4-FFF2-40B4-BE49-F238E27FC236}">
                <a16:creationId xmlns:a16="http://schemas.microsoft.com/office/drawing/2014/main" id="{ADF21371-3581-4B58-9F37-B264C47C5C42}"/>
              </a:ext>
            </a:extLst>
          </p:cNvPr>
          <p:cNvCxnSpPr/>
          <p:nvPr/>
        </p:nvCxnSpPr>
        <p:spPr>
          <a:xfrm>
            <a:off x="5962454" y="4941168"/>
            <a:ext cx="5040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タイトル 3">
            <a:extLst>
              <a:ext uri="{FF2B5EF4-FFF2-40B4-BE49-F238E27FC236}">
                <a16:creationId xmlns:a16="http://schemas.microsoft.com/office/drawing/2014/main" id="{4787737F-4A3F-4C50-B7C3-1C446F76410C}"/>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574055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ormalMap_01">
            <a:hlinkClick r:id="" action="ppaction://media"/>
            <a:extLst>
              <a:ext uri="{FF2B5EF4-FFF2-40B4-BE49-F238E27FC236}">
                <a16:creationId xmlns:a16="http://schemas.microsoft.com/office/drawing/2014/main" id="{028FCA07-54D6-4549-9652-C4EE88493A9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3568" y="1052736"/>
            <a:ext cx="7776864" cy="53765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6E019D58-085A-45BC-923F-B568AFF4D8B7}"/>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49425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88CD2C9-7020-4689-B959-7B855F701846}"/>
              </a:ext>
            </a:extLst>
          </p:cNvPr>
          <p:cNvPicPr>
            <a:picLocks noChangeAspect="1"/>
          </p:cNvPicPr>
          <p:nvPr/>
        </p:nvPicPr>
        <p:blipFill>
          <a:blip r:embed="rId3"/>
          <a:stretch>
            <a:fillRect/>
          </a:stretch>
        </p:blipFill>
        <p:spPr>
          <a:xfrm>
            <a:off x="1484269" y="3212976"/>
            <a:ext cx="6175463" cy="19105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タイトル 1">
            <a:extLst>
              <a:ext uri="{FF2B5EF4-FFF2-40B4-BE49-F238E27FC236}">
                <a16:creationId xmlns:a16="http://schemas.microsoft.com/office/drawing/2014/main" id="{D6C544EC-4D40-4F95-8D9D-A7F42DD163A8}"/>
              </a:ext>
            </a:extLst>
          </p:cNvPr>
          <p:cNvSpPr txBox="1">
            <a:spLocks/>
          </p:cNvSpPr>
          <p:nvPr/>
        </p:nvSpPr>
        <p:spPr>
          <a:xfrm>
            <a:off x="233772" y="1052736"/>
            <a:ext cx="8676456" cy="338437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en-US" altLang="ja-JP" sz="3200" spc="600">
                <a:ln w="57150">
                  <a:noFill/>
                </a:ln>
                <a:solidFill>
                  <a:srgbClr val="D78029"/>
                </a:solidFill>
                <a:latin typeface="小塚ゴシック Pro B" pitchFamily="34" charset="-128"/>
                <a:ea typeface="小塚ゴシック Pro B" pitchFamily="34" charset="-128"/>
                <a:cs typeface="+mj-cs"/>
              </a:rPr>
              <a:t>BC7</a:t>
            </a:r>
            <a:r>
              <a:rPr lang="ja-JP" altLang="en-US" sz="3200" spc="600">
                <a:ln w="57150">
                  <a:noFill/>
                </a:ln>
                <a:solidFill>
                  <a:srgbClr val="FFFFCC"/>
                </a:solidFill>
                <a:latin typeface="小塚ゴシック Pro B" pitchFamily="34" charset="-128"/>
                <a:ea typeface="小塚ゴシック Pro B" pitchFamily="34" charset="-128"/>
                <a:cs typeface="+mj-cs"/>
              </a:rPr>
              <a:t>にしたら？</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cxnSp>
        <p:nvCxnSpPr>
          <p:cNvPr id="9" name="直線コネクタ 8">
            <a:extLst>
              <a:ext uri="{FF2B5EF4-FFF2-40B4-BE49-F238E27FC236}">
                <a16:creationId xmlns:a16="http://schemas.microsoft.com/office/drawing/2014/main" id="{ADF21371-3581-4B58-9F37-B264C47C5C42}"/>
              </a:ext>
            </a:extLst>
          </p:cNvPr>
          <p:cNvCxnSpPr/>
          <p:nvPr/>
        </p:nvCxnSpPr>
        <p:spPr>
          <a:xfrm>
            <a:off x="4572000" y="4941168"/>
            <a:ext cx="504056"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タイトル 3">
            <a:extLst>
              <a:ext uri="{FF2B5EF4-FFF2-40B4-BE49-F238E27FC236}">
                <a16:creationId xmlns:a16="http://schemas.microsoft.com/office/drawing/2014/main" id="{01778DDB-66A7-4D22-AFDD-80BB1B2B45E4}"/>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2789033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正方形/長方形 23">
            <a:extLst>
              <a:ext uri="{FF2B5EF4-FFF2-40B4-BE49-F238E27FC236}">
                <a16:creationId xmlns:a16="http://schemas.microsoft.com/office/drawing/2014/main" id="{F2BF7593-2ABB-4DD5-813C-306476DEE0BB}"/>
              </a:ext>
            </a:extLst>
          </p:cNvPr>
          <p:cNvSpPr/>
          <p:nvPr/>
        </p:nvSpPr>
        <p:spPr>
          <a:xfrm>
            <a:off x="4940914" y="5505513"/>
            <a:ext cx="648072" cy="648072"/>
          </a:xfrm>
          <a:prstGeom prst="rect">
            <a:avLst/>
          </a:prstGeom>
          <a:noFill/>
          <a:ln w="38100">
            <a:solidFill>
              <a:srgbClr val="FFFF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D6C544EC-4D40-4F95-8D9D-A7F42DD163A8}"/>
              </a:ext>
            </a:extLst>
          </p:cNvPr>
          <p:cNvSpPr txBox="1">
            <a:spLocks/>
          </p:cNvSpPr>
          <p:nvPr/>
        </p:nvSpPr>
        <p:spPr>
          <a:xfrm>
            <a:off x="179512" y="668338"/>
            <a:ext cx="4482244" cy="110447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3200" spc="600">
                <a:ln w="57150">
                  <a:noFill/>
                </a:ln>
                <a:solidFill>
                  <a:srgbClr val="FFFFCC"/>
                </a:solidFill>
                <a:latin typeface="小塚ゴシック Pro B" pitchFamily="34" charset="-128"/>
                <a:ea typeface="小塚ゴシック Pro B" pitchFamily="34" charset="-128"/>
                <a:cs typeface="+mj-cs"/>
              </a:rPr>
              <a:t>Default</a:t>
            </a:r>
            <a:r>
              <a:rPr lang="en-US" altLang="ja-JP" sz="3200" spc="600">
                <a:ln w="57150">
                  <a:noFill/>
                </a:ln>
                <a:solidFill>
                  <a:srgbClr val="FFFFCC"/>
                </a:solidFill>
                <a:latin typeface="小塚ゴシック Pro B" pitchFamily="34" charset="-128"/>
                <a:ea typeface="小塚ゴシック Pro B" pitchFamily="34" charset="-128"/>
              </a:rPr>
              <a:t>(BC3)</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 name="正方形/長方形 1">
            <a:extLst>
              <a:ext uri="{FF2B5EF4-FFF2-40B4-BE49-F238E27FC236}">
                <a16:creationId xmlns:a16="http://schemas.microsoft.com/office/drawing/2014/main" id="{1C561E86-6802-415D-A7A5-5E8BB0AB56BE}"/>
              </a:ext>
            </a:extLst>
          </p:cNvPr>
          <p:cNvSpPr/>
          <p:nvPr/>
        </p:nvSpPr>
        <p:spPr>
          <a:xfrm>
            <a:off x="683568" y="1772816"/>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a:t>R</a:t>
            </a:r>
            <a:endParaRPr kumimoji="1" lang="ja-JP" altLang="en-US"/>
          </a:p>
        </p:txBody>
      </p:sp>
      <p:sp>
        <p:nvSpPr>
          <p:cNvPr id="5" name="正方形/長方形 4">
            <a:extLst>
              <a:ext uri="{FF2B5EF4-FFF2-40B4-BE49-F238E27FC236}">
                <a16:creationId xmlns:a16="http://schemas.microsoft.com/office/drawing/2014/main" id="{8CA0E115-15C2-4649-B495-A81796AB68CA}"/>
              </a:ext>
            </a:extLst>
          </p:cNvPr>
          <p:cNvSpPr/>
          <p:nvPr/>
        </p:nvSpPr>
        <p:spPr>
          <a:xfrm>
            <a:off x="683568" y="2996952"/>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G</a:t>
            </a:r>
            <a:endParaRPr kumimoji="1" lang="ja-JP" altLang="en-US"/>
          </a:p>
        </p:txBody>
      </p:sp>
      <p:sp>
        <p:nvSpPr>
          <p:cNvPr id="6" name="正方形/長方形 5">
            <a:extLst>
              <a:ext uri="{FF2B5EF4-FFF2-40B4-BE49-F238E27FC236}">
                <a16:creationId xmlns:a16="http://schemas.microsoft.com/office/drawing/2014/main" id="{323219F5-5921-4BE4-AAA5-D4E19614DF36}"/>
              </a:ext>
            </a:extLst>
          </p:cNvPr>
          <p:cNvSpPr/>
          <p:nvPr/>
        </p:nvSpPr>
        <p:spPr>
          <a:xfrm>
            <a:off x="683568" y="4221088"/>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B</a:t>
            </a:r>
            <a:endParaRPr kumimoji="1" lang="ja-JP" altLang="en-US"/>
          </a:p>
        </p:txBody>
      </p:sp>
      <p:sp>
        <p:nvSpPr>
          <p:cNvPr id="8" name="正方形/長方形 7">
            <a:extLst>
              <a:ext uri="{FF2B5EF4-FFF2-40B4-BE49-F238E27FC236}">
                <a16:creationId xmlns:a16="http://schemas.microsoft.com/office/drawing/2014/main" id="{C200712A-721E-459B-A341-82094358A454}"/>
              </a:ext>
            </a:extLst>
          </p:cNvPr>
          <p:cNvSpPr/>
          <p:nvPr/>
        </p:nvSpPr>
        <p:spPr>
          <a:xfrm>
            <a:off x="683568" y="5445224"/>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A</a:t>
            </a:r>
            <a:endParaRPr kumimoji="1" lang="ja-JP" altLang="en-US"/>
          </a:p>
        </p:txBody>
      </p:sp>
      <p:sp>
        <p:nvSpPr>
          <p:cNvPr id="9" name="タイトル 1">
            <a:extLst>
              <a:ext uri="{FF2B5EF4-FFF2-40B4-BE49-F238E27FC236}">
                <a16:creationId xmlns:a16="http://schemas.microsoft.com/office/drawing/2014/main" id="{B0836819-F382-437D-A170-5F5B7FDAAEA0}"/>
              </a:ext>
            </a:extLst>
          </p:cNvPr>
          <p:cNvSpPr txBox="1">
            <a:spLocks/>
          </p:cNvSpPr>
          <p:nvPr/>
        </p:nvSpPr>
        <p:spPr>
          <a:xfrm>
            <a:off x="1979712" y="5013176"/>
            <a:ext cx="2889194" cy="129614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綺麗な圧縮</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10" name="タイトル 1">
            <a:extLst>
              <a:ext uri="{FF2B5EF4-FFF2-40B4-BE49-F238E27FC236}">
                <a16:creationId xmlns:a16="http://schemas.microsoft.com/office/drawing/2014/main" id="{3A99D5CF-7B36-4E51-895E-556C70BB48F1}"/>
              </a:ext>
            </a:extLst>
          </p:cNvPr>
          <p:cNvSpPr txBox="1">
            <a:spLocks/>
          </p:cNvSpPr>
          <p:nvPr/>
        </p:nvSpPr>
        <p:spPr>
          <a:xfrm>
            <a:off x="2267744" y="2774981"/>
            <a:ext cx="2889194"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圧縮</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右大かっこ 3">
            <a:extLst>
              <a:ext uri="{FF2B5EF4-FFF2-40B4-BE49-F238E27FC236}">
                <a16:creationId xmlns:a16="http://schemas.microsoft.com/office/drawing/2014/main" id="{8C9F56BB-7013-4A19-B50A-FBCC08E90FF6}"/>
              </a:ext>
            </a:extLst>
          </p:cNvPr>
          <p:cNvSpPr/>
          <p:nvPr/>
        </p:nvSpPr>
        <p:spPr>
          <a:xfrm>
            <a:off x="1835696" y="1988840"/>
            <a:ext cx="288032" cy="2952328"/>
          </a:xfrm>
          <a:prstGeom prst="rightBracket">
            <a:avLst/>
          </a:prstGeom>
          <a:ln w="57150">
            <a:solidFill>
              <a:srgbClr val="FFFF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1" name="タイトル 1">
            <a:extLst>
              <a:ext uri="{FF2B5EF4-FFF2-40B4-BE49-F238E27FC236}">
                <a16:creationId xmlns:a16="http://schemas.microsoft.com/office/drawing/2014/main" id="{8BBBC97A-5D00-45B3-83C9-99C532E7EC29}"/>
              </a:ext>
            </a:extLst>
          </p:cNvPr>
          <p:cNvSpPr txBox="1">
            <a:spLocks/>
          </p:cNvSpPr>
          <p:nvPr/>
        </p:nvSpPr>
        <p:spPr>
          <a:xfrm>
            <a:off x="2339752" y="3284984"/>
            <a:ext cx="2889194"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en-US" altLang="ja-JP" sz="2400" spc="600">
                <a:ln w="57150">
                  <a:noFill/>
                </a:ln>
                <a:solidFill>
                  <a:srgbClr val="FFFFCC"/>
                </a:solidFill>
                <a:latin typeface="小塚ゴシック Pro B" pitchFamily="34" charset="-128"/>
                <a:ea typeface="小塚ゴシック Pro B" pitchFamily="34" charset="-128"/>
                <a:cs typeface="+mj-cs"/>
              </a:rPr>
              <a:t>4bit/pixel</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12" name="タイトル 1">
            <a:extLst>
              <a:ext uri="{FF2B5EF4-FFF2-40B4-BE49-F238E27FC236}">
                <a16:creationId xmlns:a16="http://schemas.microsoft.com/office/drawing/2014/main" id="{97E48BE9-15D3-4C8E-864B-DF62CBFB214F}"/>
              </a:ext>
            </a:extLst>
          </p:cNvPr>
          <p:cNvSpPr txBox="1">
            <a:spLocks/>
          </p:cNvSpPr>
          <p:nvPr/>
        </p:nvSpPr>
        <p:spPr>
          <a:xfrm>
            <a:off x="2051720" y="5729482"/>
            <a:ext cx="2889194"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en-US" altLang="ja-JP" sz="2400" spc="600">
                <a:ln w="57150">
                  <a:noFill/>
                </a:ln>
                <a:solidFill>
                  <a:srgbClr val="FFFFCC"/>
                </a:solidFill>
                <a:latin typeface="小塚ゴシック Pro B" pitchFamily="34" charset="-128"/>
                <a:ea typeface="小塚ゴシック Pro B" pitchFamily="34" charset="-128"/>
                <a:cs typeface="+mj-cs"/>
              </a:rPr>
              <a:t>4bit/pixel</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13" name="タイトル 1">
            <a:extLst>
              <a:ext uri="{FF2B5EF4-FFF2-40B4-BE49-F238E27FC236}">
                <a16:creationId xmlns:a16="http://schemas.microsoft.com/office/drawing/2014/main" id="{1430CF68-5C34-4DCF-99F9-CD7F938677F6}"/>
              </a:ext>
            </a:extLst>
          </p:cNvPr>
          <p:cNvSpPr txBox="1">
            <a:spLocks/>
          </p:cNvSpPr>
          <p:nvPr/>
        </p:nvSpPr>
        <p:spPr>
          <a:xfrm>
            <a:off x="4419110" y="668338"/>
            <a:ext cx="4482244" cy="110447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en-US" altLang="ja-JP" sz="3200" spc="600">
                <a:ln w="57150">
                  <a:noFill/>
                </a:ln>
                <a:solidFill>
                  <a:srgbClr val="FFFFCC"/>
                </a:solidFill>
                <a:latin typeface="小塚ゴシック Pro B" pitchFamily="34" charset="-128"/>
                <a:ea typeface="小塚ゴシック Pro B" pitchFamily="34" charset="-128"/>
                <a:cs typeface="+mj-cs"/>
              </a:rPr>
              <a:t>BC7</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14" name="正方形/長方形 13">
            <a:extLst>
              <a:ext uri="{FF2B5EF4-FFF2-40B4-BE49-F238E27FC236}">
                <a16:creationId xmlns:a16="http://schemas.microsoft.com/office/drawing/2014/main" id="{E7302FFD-EE70-4067-A004-4182F5C8FE0F}"/>
              </a:ext>
            </a:extLst>
          </p:cNvPr>
          <p:cNvSpPr/>
          <p:nvPr/>
        </p:nvSpPr>
        <p:spPr>
          <a:xfrm>
            <a:off x="4940914" y="1772816"/>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a:t>R</a:t>
            </a:r>
            <a:endParaRPr kumimoji="1" lang="ja-JP" altLang="en-US"/>
          </a:p>
        </p:txBody>
      </p:sp>
      <p:sp>
        <p:nvSpPr>
          <p:cNvPr id="15" name="正方形/長方形 14">
            <a:extLst>
              <a:ext uri="{FF2B5EF4-FFF2-40B4-BE49-F238E27FC236}">
                <a16:creationId xmlns:a16="http://schemas.microsoft.com/office/drawing/2014/main" id="{1E7F41F7-CABD-435B-B83D-64B7F972518C}"/>
              </a:ext>
            </a:extLst>
          </p:cNvPr>
          <p:cNvSpPr/>
          <p:nvPr/>
        </p:nvSpPr>
        <p:spPr>
          <a:xfrm>
            <a:off x="4940914" y="2996952"/>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G</a:t>
            </a:r>
            <a:endParaRPr kumimoji="1" lang="ja-JP" altLang="en-US"/>
          </a:p>
        </p:txBody>
      </p:sp>
      <p:sp>
        <p:nvSpPr>
          <p:cNvPr id="18" name="タイトル 1">
            <a:extLst>
              <a:ext uri="{FF2B5EF4-FFF2-40B4-BE49-F238E27FC236}">
                <a16:creationId xmlns:a16="http://schemas.microsoft.com/office/drawing/2014/main" id="{03CFD8C4-E38A-4413-876A-597F3F320DA4}"/>
              </a:ext>
            </a:extLst>
          </p:cNvPr>
          <p:cNvSpPr txBox="1">
            <a:spLocks/>
          </p:cNvSpPr>
          <p:nvPr/>
        </p:nvSpPr>
        <p:spPr>
          <a:xfrm>
            <a:off x="6502397" y="3257684"/>
            <a:ext cx="2529154" cy="129614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10000"/>
              </a:lnSpc>
              <a:spcBef>
                <a:spcPct val="0"/>
              </a:spcBef>
              <a:spcAft>
                <a:spcPts val="0"/>
              </a:spcAft>
              <a:buClrTx/>
              <a:buSzTx/>
              <a:tabLst/>
              <a:defRPr/>
            </a:pPr>
            <a:r>
              <a:rPr lang="en-US" altLang="ja-JP" sz="2800" spc="600">
                <a:ln w="57150">
                  <a:noFill/>
                </a:ln>
                <a:solidFill>
                  <a:srgbClr val="FFFFCC"/>
                </a:solidFill>
                <a:latin typeface="小塚ゴシック Pro B" pitchFamily="34" charset="-128"/>
                <a:ea typeface="小塚ゴシック Pro B" pitchFamily="34" charset="-128"/>
                <a:cs typeface="+mj-cs"/>
              </a:rPr>
              <a:t>BC7</a:t>
            </a:r>
            <a:r>
              <a:rPr lang="ja-JP" altLang="en-US" sz="2800" spc="600">
                <a:ln w="57150">
                  <a:noFill/>
                </a:ln>
                <a:solidFill>
                  <a:srgbClr val="FFFFCC"/>
                </a:solidFill>
                <a:latin typeface="小塚ゴシック Pro B" pitchFamily="34" charset="-128"/>
                <a:ea typeface="小塚ゴシック Pro B" pitchFamily="34" charset="-128"/>
                <a:cs typeface="+mj-cs"/>
              </a:rPr>
              <a:t>独自の綺麗な圧縮</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2" name="タイトル 1">
            <a:extLst>
              <a:ext uri="{FF2B5EF4-FFF2-40B4-BE49-F238E27FC236}">
                <a16:creationId xmlns:a16="http://schemas.microsoft.com/office/drawing/2014/main" id="{D79B7D32-149E-4D49-93A8-F7A5222D3D46}"/>
              </a:ext>
            </a:extLst>
          </p:cNvPr>
          <p:cNvSpPr txBox="1">
            <a:spLocks/>
          </p:cNvSpPr>
          <p:nvPr/>
        </p:nvSpPr>
        <p:spPr>
          <a:xfrm>
            <a:off x="6574405" y="4118807"/>
            <a:ext cx="2367390" cy="870043"/>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en-US" altLang="ja-JP" sz="2400" spc="600">
                <a:ln w="57150">
                  <a:noFill/>
                </a:ln>
                <a:solidFill>
                  <a:srgbClr val="FFFFCC"/>
                </a:solidFill>
                <a:latin typeface="小塚ゴシック Pro B" pitchFamily="34" charset="-128"/>
                <a:ea typeface="小塚ゴシック Pro B" pitchFamily="34" charset="-128"/>
                <a:cs typeface="+mj-cs"/>
              </a:rPr>
              <a:t>8bit/pixel</a:t>
            </a:r>
            <a:endParaRPr kumimoji="1" lang="ja-JP" altLang="en-US" sz="24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20" name="正方形/長方形 19">
            <a:extLst>
              <a:ext uri="{FF2B5EF4-FFF2-40B4-BE49-F238E27FC236}">
                <a16:creationId xmlns:a16="http://schemas.microsoft.com/office/drawing/2014/main" id="{613B9A6C-29A0-455D-8C67-408FD7E93A46}"/>
              </a:ext>
            </a:extLst>
          </p:cNvPr>
          <p:cNvSpPr/>
          <p:nvPr/>
        </p:nvSpPr>
        <p:spPr>
          <a:xfrm>
            <a:off x="4940914" y="4221088"/>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B</a:t>
            </a:r>
            <a:endParaRPr kumimoji="1" lang="ja-JP" altLang="en-US"/>
          </a:p>
        </p:txBody>
      </p:sp>
      <p:sp>
        <p:nvSpPr>
          <p:cNvPr id="25" name="右大かっこ 24">
            <a:extLst>
              <a:ext uri="{FF2B5EF4-FFF2-40B4-BE49-F238E27FC236}">
                <a16:creationId xmlns:a16="http://schemas.microsoft.com/office/drawing/2014/main" id="{31D8C452-B81F-4FD1-AE3D-4C20214AD416}"/>
              </a:ext>
            </a:extLst>
          </p:cNvPr>
          <p:cNvSpPr/>
          <p:nvPr/>
        </p:nvSpPr>
        <p:spPr>
          <a:xfrm>
            <a:off x="6095488" y="1988840"/>
            <a:ext cx="288032" cy="4200822"/>
          </a:xfrm>
          <a:prstGeom prst="rightBracket">
            <a:avLst/>
          </a:prstGeom>
          <a:ln w="57150">
            <a:solidFill>
              <a:srgbClr val="FFFF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タイトル 3">
            <a:extLst>
              <a:ext uri="{FF2B5EF4-FFF2-40B4-BE49-F238E27FC236}">
                <a16:creationId xmlns:a16="http://schemas.microsoft.com/office/drawing/2014/main" id="{FC03B2EF-C739-444F-890C-1EE15831738C}"/>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
        <p:nvSpPr>
          <p:cNvPr id="23" name="正方形/長方形 22">
            <a:extLst>
              <a:ext uri="{FF2B5EF4-FFF2-40B4-BE49-F238E27FC236}">
                <a16:creationId xmlns:a16="http://schemas.microsoft.com/office/drawing/2014/main" id="{5910F88D-4E76-4373-8179-5DF362398E22}"/>
              </a:ext>
            </a:extLst>
          </p:cNvPr>
          <p:cNvSpPr/>
          <p:nvPr/>
        </p:nvSpPr>
        <p:spPr>
          <a:xfrm>
            <a:off x="5264534" y="5729482"/>
            <a:ext cx="648072" cy="64807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A</a:t>
            </a:r>
            <a:endParaRPr kumimoji="1" lang="ja-JP" altLang="en-US"/>
          </a:p>
        </p:txBody>
      </p:sp>
    </p:spTree>
    <p:extLst>
      <p:ext uri="{BB962C8B-B14F-4D97-AF65-F5344CB8AC3E}">
        <p14:creationId xmlns:p14="http://schemas.microsoft.com/office/powerpoint/2010/main" val="28346692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ormalMap_02">
            <a:hlinkClick r:id="" action="ppaction://media"/>
            <a:extLst>
              <a:ext uri="{FF2B5EF4-FFF2-40B4-BE49-F238E27FC236}">
                <a16:creationId xmlns:a16="http://schemas.microsoft.com/office/drawing/2014/main" id="{E0E7B108-086E-4E30-9AC6-8C7D913BCA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5592" y="1041707"/>
            <a:ext cx="7792817" cy="5387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タイトル 3">
            <a:extLst>
              <a:ext uri="{FF2B5EF4-FFF2-40B4-BE49-F238E27FC236}">
                <a16:creationId xmlns:a16="http://schemas.microsoft.com/office/drawing/2014/main" id="{CD54DAF6-C2DC-4346-BCBF-7C7389922FA1}"/>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031226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NormalMap_03">
            <a:hlinkClick r:id="" action="ppaction://media"/>
            <a:extLst>
              <a:ext uri="{FF2B5EF4-FFF2-40B4-BE49-F238E27FC236}">
                <a16:creationId xmlns:a16="http://schemas.microsoft.com/office/drawing/2014/main" id="{9B3A3442-27E2-4F0F-9820-7D62F060B5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9532" y="1124744"/>
            <a:ext cx="8424936" cy="52410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B94A9156-38E7-420A-9A51-EC694B0B9789}"/>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
        <p:nvSpPr>
          <p:cNvPr id="6" name="正方形/長方形 5">
            <a:extLst>
              <a:ext uri="{FF2B5EF4-FFF2-40B4-BE49-F238E27FC236}">
                <a16:creationId xmlns:a16="http://schemas.microsoft.com/office/drawing/2014/main" id="{43F6F393-C23B-443D-BDFA-64E098CCD2E8}"/>
              </a:ext>
            </a:extLst>
          </p:cNvPr>
          <p:cNvSpPr/>
          <p:nvPr/>
        </p:nvSpPr>
        <p:spPr>
          <a:xfrm>
            <a:off x="2483768" y="4869160"/>
            <a:ext cx="3384376" cy="12241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4212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つまりフローマップを</a:t>
            </a:r>
            <a:br>
              <a:rPr lang="en-US" altLang="ja-JP" sz="3200" spc="600">
                <a:ln w="57150">
                  <a:noFill/>
                </a:ln>
                <a:solidFill>
                  <a:srgbClr val="FFFFCC"/>
                </a:solidFill>
                <a:latin typeface="小塚ゴシック Pro B" pitchFamily="34" charset="-128"/>
                <a:ea typeface="小塚ゴシック Pro B" pitchFamily="34" charset="-128"/>
                <a:cs typeface="+mj-cs"/>
              </a:rPr>
            </a:br>
            <a:r>
              <a:rPr lang="en-US" altLang="ja-JP" sz="3200" spc="600">
                <a:ln w="57150">
                  <a:noFill/>
                </a:ln>
                <a:solidFill>
                  <a:srgbClr val="D78029"/>
                </a:solidFill>
                <a:latin typeface="小塚ゴシック Pro B" pitchFamily="34" charset="-128"/>
                <a:ea typeface="小塚ゴシック Pro B" pitchFamily="34" charset="-128"/>
                <a:cs typeface="+mj-cs"/>
              </a:rPr>
              <a:t>Normalmap(BC5)</a:t>
            </a:r>
            <a:r>
              <a:rPr lang="ja-JP" altLang="en-US" sz="3200" spc="600">
                <a:ln w="57150">
                  <a:noFill/>
                </a:ln>
                <a:solidFill>
                  <a:srgbClr val="FFFFCC"/>
                </a:solidFill>
                <a:latin typeface="小塚ゴシック Pro B" pitchFamily="34" charset="-128"/>
                <a:ea typeface="小塚ゴシック Pro B" pitchFamily="34" charset="-128"/>
                <a:cs typeface="+mj-cs"/>
              </a:rPr>
              <a:t>にするか</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または</a:t>
            </a:r>
            <a:r>
              <a:rPr lang="en-US" altLang="ja-JP" sz="3200" spc="600">
                <a:ln w="57150">
                  <a:noFill/>
                </a:ln>
                <a:solidFill>
                  <a:srgbClr val="D78029"/>
                </a:solidFill>
                <a:latin typeface="小塚ゴシック Pro B" pitchFamily="34" charset="-128"/>
                <a:ea typeface="小塚ゴシック Pro B" pitchFamily="34" charset="-128"/>
                <a:cs typeface="+mj-cs"/>
              </a:rPr>
              <a:t>BC1/3</a:t>
            </a:r>
            <a:r>
              <a:rPr lang="ja-JP" altLang="en-US" sz="3200" spc="600">
                <a:ln w="57150">
                  <a:noFill/>
                </a:ln>
                <a:solidFill>
                  <a:srgbClr val="FFFFCC"/>
                </a:solidFill>
                <a:latin typeface="小塚ゴシック Pro B" pitchFamily="34" charset="-128"/>
                <a:ea typeface="小塚ゴシック Pro B" pitchFamily="34" charset="-128"/>
                <a:cs typeface="+mj-cs"/>
              </a:rPr>
              <a:t>や</a:t>
            </a:r>
            <a:r>
              <a:rPr lang="en-US" altLang="ja-JP" sz="3200" spc="600">
                <a:ln w="57150">
                  <a:noFill/>
                </a:ln>
                <a:solidFill>
                  <a:srgbClr val="D78029"/>
                </a:solidFill>
                <a:latin typeface="小塚ゴシック Pro B" pitchFamily="34" charset="-128"/>
                <a:ea typeface="小塚ゴシック Pro B" pitchFamily="34" charset="-128"/>
                <a:cs typeface="+mj-cs"/>
              </a:rPr>
              <a:t>BC7</a:t>
            </a:r>
            <a:r>
              <a:rPr lang="ja-JP" altLang="en-US" sz="3200" spc="600">
                <a:ln w="57150">
                  <a:noFill/>
                </a:ln>
                <a:solidFill>
                  <a:srgbClr val="FFFFCC"/>
                </a:solidFill>
                <a:latin typeface="小塚ゴシック Pro B" pitchFamily="34" charset="-128"/>
                <a:ea typeface="小塚ゴシック Pro B" pitchFamily="34" charset="-128"/>
                <a:cs typeface="+mj-cs"/>
              </a:rPr>
              <a:t>にするかで</a:t>
            </a:r>
            <a:br>
              <a:rPr lang="en-US" altLang="ja-JP" sz="3200" spc="600">
                <a:ln w="57150">
                  <a:noFill/>
                </a:ln>
                <a:solidFill>
                  <a:srgbClr val="FFFFCC"/>
                </a:solidFill>
                <a:latin typeface="小塚ゴシック Pro B" pitchFamily="34" charset="-128"/>
                <a:ea typeface="小塚ゴシック Pro B" pitchFamily="34" charset="-128"/>
                <a:cs typeface="+mj-cs"/>
              </a:rPr>
            </a:br>
            <a:r>
              <a:rPr lang="ja-JP" altLang="en-US" sz="3200" spc="600">
                <a:ln w="57150">
                  <a:noFill/>
                </a:ln>
                <a:solidFill>
                  <a:srgbClr val="FFFFCC"/>
                </a:solidFill>
                <a:latin typeface="小塚ゴシック Pro B" pitchFamily="34" charset="-128"/>
                <a:ea typeface="小塚ゴシック Pro B" pitchFamily="34" charset="-128"/>
                <a:cs typeface="+mj-cs"/>
              </a:rPr>
              <a:t>マテリアルの構成が少し変わる</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A8449E4C-D4E5-47DF-B8D9-AD9BE475F2A7}"/>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822027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B3B5F69-19FA-4D65-BD92-D10CBE3B85A3}"/>
              </a:ext>
            </a:extLst>
          </p:cNvPr>
          <p:cNvSpPr txBox="1">
            <a:spLocks/>
          </p:cNvSpPr>
          <p:nvPr/>
        </p:nvSpPr>
        <p:spPr>
          <a:xfrm>
            <a:off x="685800" y="2564904"/>
            <a:ext cx="7772400" cy="1340941"/>
          </a:xfrm>
          <a:prstGeom prst="rect">
            <a:avLst/>
          </a:prstGeom>
        </p:spPr>
        <p:txBody>
          <a:bodyPr vert="horz" lIns="91440" tIns="45720" rIns="91440" bIns="45720" rtlCol="0" anchor="ctr">
            <a:normAutofit/>
          </a:bodyPr>
          <a:lstStyle/>
          <a:p>
            <a:pPr lvl="0" algn="ctr" fontAlgn="auto">
              <a:spcAft>
                <a:spcPts val="0"/>
              </a:spcAft>
              <a:tabLst>
                <a:tab pos="5738813" algn="l"/>
              </a:tabLst>
              <a:defRPr/>
            </a:pPr>
            <a:r>
              <a:rPr lang="en-US" altLang="ja-JP" sz="4000" spc="1000">
                <a:ln w="57150">
                  <a:noFill/>
                </a:ln>
                <a:solidFill>
                  <a:schemeClr val="accent3"/>
                </a:solidFill>
                <a:effectLst/>
                <a:latin typeface="Pier Sans Medium" panose="00000600000000000000" pitchFamily="50" charset="0"/>
                <a:ea typeface="Cornerstone" pitchFamily="2" charset="-128"/>
                <a:cs typeface="Cornerstone" pitchFamily="2" charset="-128"/>
              </a:rPr>
              <a:t>W</a:t>
            </a:r>
            <a:r>
              <a:rPr lang="en-US" altLang="ja-JP" sz="4000" spc="1000">
                <a:ln w="57150">
                  <a:noFill/>
                </a:ln>
                <a:solidFill>
                  <a:srgbClr val="E1E0CD"/>
                </a:solidFill>
                <a:effectLst/>
                <a:latin typeface="Pier Sans Medium" panose="00000600000000000000" pitchFamily="50" charset="0"/>
                <a:ea typeface="Cornerstone" pitchFamily="2" charset="-128"/>
                <a:cs typeface="Cornerstone" pitchFamily="2" charset="-128"/>
              </a:rPr>
              <a:t>hat is flowmap?</a:t>
            </a:r>
            <a:endParaRPr kumimoji="1" lang="ja-JP" altLang="en-US" sz="4000" i="0" u="none" strike="noStrike" kern="1200" cap="none" spc="1000" normalizeH="0" noProof="0" dirty="0">
              <a:ln w="57150">
                <a:noFill/>
              </a:ln>
              <a:solidFill>
                <a:srgbClr val="E1E0CD"/>
              </a:solidFill>
              <a:effectLst/>
              <a:uLnTx/>
              <a:uFillTx/>
              <a:latin typeface="Pier Sans Medium" panose="00000600000000000000" pitchFamily="50" charset="0"/>
              <a:ea typeface="Cornerstone" pitchFamily="2" charset="-128"/>
              <a:cs typeface="Cornerstone" pitchFamily="2" charset="-128"/>
            </a:endParaRPr>
          </a:p>
        </p:txBody>
      </p:sp>
      <p:sp>
        <p:nvSpPr>
          <p:cNvPr id="3" name="タイトル 1">
            <a:extLst>
              <a:ext uri="{FF2B5EF4-FFF2-40B4-BE49-F238E27FC236}">
                <a16:creationId xmlns:a16="http://schemas.microsoft.com/office/drawing/2014/main" id="{3F20E552-1387-41AF-A4D0-F81DB1669596}"/>
              </a:ext>
            </a:extLst>
          </p:cNvPr>
          <p:cNvSpPr txBox="1">
            <a:spLocks/>
          </p:cNvSpPr>
          <p:nvPr/>
        </p:nvSpPr>
        <p:spPr>
          <a:xfrm>
            <a:off x="685800" y="3379390"/>
            <a:ext cx="7772400" cy="787275"/>
          </a:xfrm>
          <a:prstGeom prst="rect">
            <a:avLst/>
          </a:prstGeom>
        </p:spPr>
        <p:txBody>
          <a:bodyPr vert="horz" lIns="91440" tIns="45720" rIns="91440" bIns="45720" rtlCol="0" anchor="ctr">
            <a:normAutofit/>
          </a:bodyPr>
          <a:lstStyle/>
          <a:p>
            <a:pPr lvl="0" algn="ctr" fontAlgn="auto">
              <a:spcAft>
                <a:spcPts val="0"/>
              </a:spcAft>
              <a:defRPr/>
            </a:pP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a:t>
            </a:r>
            <a:r>
              <a:rPr lang="ja-JP" altLang="en-US"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フローマップとは？</a:t>
            </a: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a:t>
            </a:r>
            <a:endParaRPr kumimoji="1" lang="ja-JP" altLang="en-US" i="0" u="none" strike="noStrike" kern="1200" cap="none" spc="1000" normalizeH="0" noProof="0" dirty="0">
              <a:ln w="57150">
                <a:noFill/>
              </a:ln>
              <a:solidFill>
                <a:schemeClr val="accent3"/>
              </a:solidFill>
              <a:effectLst/>
              <a:uLnTx/>
              <a:uFillTx/>
              <a:latin typeface="小塚ゴシック Pr6N R" panose="020B0400000000000000" pitchFamily="34" charset="-128"/>
              <a:ea typeface="小塚ゴシック Pr6N R" panose="020B0400000000000000" pitchFamily="34" charset="-128"/>
              <a:cs typeface="Cornerstone" pitchFamily="2" charset="-128"/>
            </a:endParaRPr>
          </a:p>
        </p:txBody>
      </p:sp>
    </p:spTree>
    <p:extLst>
      <p:ext uri="{BB962C8B-B14F-4D97-AF65-F5344CB8AC3E}">
        <p14:creationId xmlns:p14="http://schemas.microsoft.com/office/powerpoint/2010/main" val="34400595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en-US" altLang="ja-JP" sz="3200" spc="600">
                <a:ln w="57150">
                  <a:noFill/>
                </a:ln>
                <a:solidFill>
                  <a:srgbClr val="FFFFCC"/>
                </a:solidFill>
                <a:latin typeface="小塚ゴシック Pro B" pitchFamily="34" charset="-128"/>
                <a:ea typeface="小塚ゴシック Pro B" pitchFamily="34" charset="-128"/>
                <a:cs typeface="+mj-cs"/>
              </a:rPr>
              <a:t>4</a:t>
            </a:r>
            <a:r>
              <a:rPr lang="ja-JP" altLang="en-US" sz="3200" spc="600">
                <a:ln w="57150">
                  <a:noFill/>
                </a:ln>
                <a:solidFill>
                  <a:srgbClr val="FFFFCC"/>
                </a:solidFill>
                <a:latin typeface="小塚ゴシック Pro B" pitchFamily="34" charset="-128"/>
                <a:ea typeface="小塚ゴシック Pro B" pitchFamily="34" charset="-128"/>
                <a:cs typeface="+mj-cs"/>
              </a:rPr>
              <a:t>チャンネルのテクスチャの利点</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1A2973A-5A88-4DA7-AEA6-2048EAD649AF}"/>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1041317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1">
            <a:extLst>
              <a:ext uri="{FF2B5EF4-FFF2-40B4-BE49-F238E27FC236}">
                <a16:creationId xmlns:a16="http://schemas.microsoft.com/office/drawing/2014/main" id="{3B813046-744A-4308-8A58-AF74BCDC108C}"/>
              </a:ext>
            </a:extLst>
          </p:cNvPr>
          <p:cNvSpPr txBox="1">
            <a:spLocks/>
          </p:cNvSpPr>
          <p:nvPr/>
        </p:nvSpPr>
        <p:spPr>
          <a:xfrm>
            <a:off x="341784" y="668338"/>
            <a:ext cx="8460432" cy="110447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3200" spc="600">
                <a:ln w="57150">
                  <a:noFill/>
                </a:ln>
                <a:solidFill>
                  <a:srgbClr val="FFFFCC"/>
                </a:solidFill>
                <a:latin typeface="小塚ゴシック Pro B" pitchFamily="34" charset="-128"/>
                <a:ea typeface="小塚ゴシック Pro B" pitchFamily="34" charset="-128"/>
                <a:cs typeface="+mj-cs"/>
              </a:rPr>
              <a:t>Default</a:t>
            </a:r>
            <a:r>
              <a:rPr lang="en-US" altLang="ja-JP" sz="3200" spc="600">
                <a:ln w="57150">
                  <a:noFill/>
                </a:ln>
                <a:solidFill>
                  <a:srgbClr val="FFFFCC"/>
                </a:solidFill>
                <a:latin typeface="小塚ゴシック Pro B" pitchFamily="34" charset="-128"/>
                <a:ea typeface="小塚ゴシック Pro B" pitchFamily="34" charset="-128"/>
              </a:rPr>
              <a:t>(BC3)</a:t>
            </a:r>
            <a:r>
              <a:rPr lang="ja-JP" altLang="en-US" sz="3200" spc="600">
                <a:ln w="57150">
                  <a:noFill/>
                </a:ln>
                <a:solidFill>
                  <a:srgbClr val="FFFFCC"/>
                </a:solidFill>
                <a:latin typeface="小塚ゴシック Pro B" pitchFamily="34" charset="-128"/>
                <a:ea typeface="小塚ゴシック Pro B" pitchFamily="34" charset="-128"/>
                <a:cs typeface="+mj-cs"/>
              </a:rPr>
              <a:t>または</a:t>
            </a:r>
            <a:r>
              <a:rPr lang="en-US" altLang="ja-JP" sz="3200" spc="600">
                <a:ln w="57150">
                  <a:noFill/>
                </a:ln>
                <a:solidFill>
                  <a:srgbClr val="FFFFCC"/>
                </a:solidFill>
                <a:latin typeface="小塚ゴシック Pro B" pitchFamily="34" charset="-128"/>
                <a:ea typeface="小塚ゴシック Pro B" pitchFamily="34" charset="-128"/>
                <a:cs typeface="+mj-cs"/>
              </a:rPr>
              <a:t>BC7</a:t>
            </a:r>
            <a:r>
              <a:rPr lang="ja-JP" altLang="en-US" sz="3200" spc="600">
                <a:ln w="57150">
                  <a:noFill/>
                </a:ln>
                <a:solidFill>
                  <a:srgbClr val="FFFFCC"/>
                </a:solidFill>
                <a:latin typeface="小塚ゴシック Pro B" pitchFamily="34" charset="-128"/>
                <a:ea typeface="小塚ゴシック Pro B" pitchFamily="34" charset="-128"/>
                <a:cs typeface="+mj-cs"/>
              </a:rPr>
              <a:t>の場合</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6" name="正方形/長方形 5">
            <a:extLst>
              <a:ext uri="{FF2B5EF4-FFF2-40B4-BE49-F238E27FC236}">
                <a16:creationId xmlns:a16="http://schemas.microsoft.com/office/drawing/2014/main" id="{67AD2FE2-6103-4238-B7B0-1F1BDA3B8802}"/>
              </a:ext>
            </a:extLst>
          </p:cNvPr>
          <p:cNvSpPr/>
          <p:nvPr/>
        </p:nvSpPr>
        <p:spPr>
          <a:xfrm>
            <a:off x="1763688" y="1772816"/>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4800"/>
              <a:t>R</a:t>
            </a:r>
            <a:endParaRPr kumimoji="1" lang="ja-JP" altLang="en-US"/>
          </a:p>
        </p:txBody>
      </p:sp>
      <p:sp>
        <p:nvSpPr>
          <p:cNvPr id="7" name="正方形/長方形 6">
            <a:extLst>
              <a:ext uri="{FF2B5EF4-FFF2-40B4-BE49-F238E27FC236}">
                <a16:creationId xmlns:a16="http://schemas.microsoft.com/office/drawing/2014/main" id="{09A4E03E-4A42-430F-90E3-E437D06FFC2B}"/>
              </a:ext>
            </a:extLst>
          </p:cNvPr>
          <p:cNvSpPr/>
          <p:nvPr/>
        </p:nvSpPr>
        <p:spPr>
          <a:xfrm>
            <a:off x="1763688" y="2996952"/>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G</a:t>
            </a:r>
            <a:endParaRPr kumimoji="1" lang="ja-JP" altLang="en-US"/>
          </a:p>
        </p:txBody>
      </p:sp>
      <p:sp>
        <p:nvSpPr>
          <p:cNvPr id="8" name="正方形/長方形 7">
            <a:extLst>
              <a:ext uri="{FF2B5EF4-FFF2-40B4-BE49-F238E27FC236}">
                <a16:creationId xmlns:a16="http://schemas.microsoft.com/office/drawing/2014/main" id="{0A64ACF8-1301-48F7-AA78-13A12A70B5CB}"/>
              </a:ext>
            </a:extLst>
          </p:cNvPr>
          <p:cNvSpPr/>
          <p:nvPr/>
        </p:nvSpPr>
        <p:spPr>
          <a:xfrm>
            <a:off x="1763688" y="4221088"/>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B</a:t>
            </a:r>
            <a:endParaRPr kumimoji="1" lang="ja-JP" altLang="en-US"/>
          </a:p>
        </p:txBody>
      </p:sp>
      <p:sp>
        <p:nvSpPr>
          <p:cNvPr id="9" name="正方形/長方形 8">
            <a:extLst>
              <a:ext uri="{FF2B5EF4-FFF2-40B4-BE49-F238E27FC236}">
                <a16:creationId xmlns:a16="http://schemas.microsoft.com/office/drawing/2014/main" id="{F3EB74EE-7F19-469B-8953-CFF0C5C488FA}"/>
              </a:ext>
            </a:extLst>
          </p:cNvPr>
          <p:cNvSpPr/>
          <p:nvPr/>
        </p:nvSpPr>
        <p:spPr>
          <a:xfrm>
            <a:off x="1763688" y="5445224"/>
            <a:ext cx="1008112" cy="1008112"/>
          </a:xfrm>
          <a:prstGeom prst="rect">
            <a:avLst/>
          </a:prstGeom>
          <a:solidFill>
            <a:srgbClr val="D4D3B6"/>
          </a:solidFill>
          <a:ln w="3810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800"/>
              <a:t>A</a:t>
            </a:r>
            <a:endParaRPr kumimoji="1" lang="ja-JP" altLang="en-US"/>
          </a:p>
        </p:txBody>
      </p:sp>
      <p:sp>
        <p:nvSpPr>
          <p:cNvPr id="10" name="タイトル 1">
            <a:extLst>
              <a:ext uri="{FF2B5EF4-FFF2-40B4-BE49-F238E27FC236}">
                <a16:creationId xmlns:a16="http://schemas.microsoft.com/office/drawing/2014/main" id="{1F56C2CA-9DBD-435E-8867-307A99E633F9}"/>
              </a:ext>
            </a:extLst>
          </p:cNvPr>
          <p:cNvSpPr txBox="1">
            <a:spLocks/>
          </p:cNvSpPr>
          <p:nvPr/>
        </p:nvSpPr>
        <p:spPr>
          <a:xfrm>
            <a:off x="3500754" y="2179464"/>
            <a:ext cx="4167590" cy="129614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フローマップ</a:t>
            </a:r>
            <a:r>
              <a:rPr lang="en-US" altLang="ja-JP" sz="2800" spc="600">
                <a:ln w="57150">
                  <a:noFill/>
                </a:ln>
                <a:solidFill>
                  <a:srgbClr val="FFFFCC"/>
                </a:solidFill>
                <a:latin typeface="小塚ゴシック Pro B" pitchFamily="34" charset="-128"/>
                <a:ea typeface="小塚ゴシック Pro B" pitchFamily="34" charset="-128"/>
                <a:cs typeface="+mj-cs"/>
              </a:rPr>
              <a:t>A</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11" name="右大かっこ 10">
            <a:extLst>
              <a:ext uri="{FF2B5EF4-FFF2-40B4-BE49-F238E27FC236}">
                <a16:creationId xmlns:a16="http://schemas.microsoft.com/office/drawing/2014/main" id="{FB5100F3-9511-4192-8143-9EDFD16E2FBF}"/>
              </a:ext>
            </a:extLst>
          </p:cNvPr>
          <p:cNvSpPr/>
          <p:nvPr/>
        </p:nvSpPr>
        <p:spPr>
          <a:xfrm>
            <a:off x="2915816" y="1988840"/>
            <a:ext cx="360040" cy="1800200"/>
          </a:xfrm>
          <a:prstGeom prst="rightBracket">
            <a:avLst/>
          </a:prstGeom>
          <a:ln w="57150">
            <a:solidFill>
              <a:srgbClr val="FFFF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2" name="タイトル 1">
            <a:extLst>
              <a:ext uri="{FF2B5EF4-FFF2-40B4-BE49-F238E27FC236}">
                <a16:creationId xmlns:a16="http://schemas.microsoft.com/office/drawing/2014/main" id="{3262F2B8-28A4-4FF5-9204-59577FCD5871}"/>
              </a:ext>
            </a:extLst>
          </p:cNvPr>
          <p:cNvSpPr txBox="1">
            <a:spLocks/>
          </p:cNvSpPr>
          <p:nvPr/>
        </p:nvSpPr>
        <p:spPr>
          <a:xfrm>
            <a:off x="3500754" y="4593828"/>
            <a:ext cx="4167590" cy="1296144"/>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5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フローマップ</a:t>
            </a:r>
            <a:r>
              <a:rPr lang="en-US" altLang="ja-JP" sz="2800" spc="600">
                <a:ln w="57150">
                  <a:noFill/>
                </a:ln>
                <a:solidFill>
                  <a:srgbClr val="FFFFCC"/>
                </a:solidFill>
                <a:latin typeface="小塚ゴシック Pro B" pitchFamily="34" charset="-128"/>
                <a:ea typeface="小塚ゴシック Pro B" pitchFamily="34" charset="-128"/>
                <a:cs typeface="+mj-cs"/>
              </a:rPr>
              <a:t>B</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13" name="右大かっこ 12">
            <a:extLst>
              <a:ext uri="{FF2B5EF4-FFF2-40B4-BE49-F238E27FC236}">
                <a16:creationId xmlns:a16="http://schemas.microsoft.com/office/drawing/2014/main" id="{9084462C-557C-49A2-87F8-A0D3A9FBAD44}"/>
              </a:ext>
            </a:extLst>
          </p:cNvPr>
          <p:cNvSpPr/>
          <p:nvPr/>
        </p:nvSpPr>
        <p:spPr>
          <a:xfrm>
            <a:off x="2915816" y="4403204"/>
            <a:ext cx="360040" cy="1800200"/>
          </a:xfrm>
          <a:prstGeom prst="rightBracket">
            <a:avLst/>
          </a:prstGeom>
          <a:ln w="57150">
            <a:solidFill>
              <a:srgbClr val="FFFF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タイトル 3">
            <a:extLst>
              <a:ext uri="{FF2B5EF4-FFF2-40B4-BE49-F238E27FC236}">
                <a16:creationId xmlns:a16="http://schemas.microsoft.com/office/drawing/2014/main" id="{2A9E7739-933B-4D77-BEB4-D13EF3D25E31}"/>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7631783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2736304"/>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その代わり、</a:t>
            </a:r>
            <a:r>
              <a:rPr lang="en-US" altLang="ja-JP" sz="3200" spc="600">
                <a:ln w="57150">
                  <a:noFill/>
                </a:ln>
                <a:solidFill>
                  <a:srgbClr val="FFFFCC"/>
                </a:solidFill>
                <a:latin typeface="小塚ゴシック Pro B" pitchFamily="34" charset="-128"/>
                <a:ea typeface="小塚ゴシック Pro B" pitchFamily="34" charset="-128"/>
                <a:cs typeface="+mj-cs"/>
              </a:rPr>
              <a:t>A</a:t>
            </a:r>
            <a:r>
              <a:rPr lang="ja-JP" altLang="en-US" sz="3200" spc="600">
                <a:ln w="57150">
                  <a:noFill/>
                </a:ln>
                <a:solidFill>
                  <a:srgbClr val="FFFFCC"/>
                </a:solidFill>
                <a:latin typeface="小塚ゴシック Pro B" pitchFamily="34" charset="-128"/>
                <a:ea typeface="小塚ゴシック Pro B" pitchFamily="34" charset="-128"/>
                <a:cs typeface="+mj-cs"/>
              </a:rPr>
              <a:t>と</a:t>
            </a:r>
            <a:r>
              <a:rPr lang="en-US" altLang="ja-JP" sz="3200" spc="600">
                <a:ln w="57150">
                  <a:noFill/>
                </a:ln>
                <a:solidFill>
                  <a:srgbClr val="FFFFCC"/>
                </a:solidFill>
                <a:latin typeface="小塚ゴシック Pro B" pitchFamily="34" charset="-128"/>
                <a:ea typeface="小塚ゴシック Pro B" pitchFamily="34" charset="-128"/>
                <a:cs typeface="+mj-cs"/>
              </a:rPr>
              <a:t>B</a:t>
            </a:r>
            <a:r>
              <a:rPr lang="ja-JP" altLang="en-US" sz="3200" spc="600">
                <a:ln w="57150">
                  <a:noFill/>
                </a:ln>
                <a:solidFill>
                  <a:srgbClr val="FFFFCC"/>
                </a:solidFill>
                <a:latin typeface="小塚ゴシック Pro B" pitchFamily="34" charset="-128"/>
                <a:ea typeface="小塚ゴシック Pro B" pitchFamily="34" charset="-128"/>
                <a:cs typeface="+mj-cs"/>
              </a:rPr>
              <a:t>のどちらを使うか</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D78029"/>
                </a:solidFill>
                <a:latin typeface="小塚ゴシック Pro B" pitchFamily="34" charset="-128"/>
                <a:ea typeface="小塚ゴシック Pro B" pitchFamily="34" charset="-128"/>
                <a:cs typeface="+mj-cs"/>
              </a:rPr>
              <a:t>切り替えられる</a:t>
            </a:r>
            <a:r>
              <a:rPr lang="ja-JP" altLang="en-US" sz="3200" spc="600">
                <a:ln w="57150">
                  <a:noFill/>
                </a:ln>
                <a:solidFill>
                  <a:srgbClr val="FFFFCC"/>
                </a:solidFill>
                <a:latin typeface="小塚ゴシック Pro B" pitchFamily="34" charset="-128"/>
                <a:ea typeface="小塚ゴシック Pro B" pitchFamily="34" charset="-128"/>
                <a:cs typeface="+mj-cs"/>
              </a:rPr>
              <a:t>構成にする必要が</a:t>
            </a:r>
            <a:r>
              <a:rPr lang="en-US" altLang="ja-JP" sz="3200" spc="600">
                <a:ln w="57150">
                  <a:noFill/>
                </a:ln>
                <a:solidFill>
                  <a:srgbClr val="FFFFCC"/>
                </a:solidFill>
                <a:latin typeface="小塚ゴシック Pro B" pitchFamily="34" charset="-128"/>
                <a:ea typeface="小塚ゴシック Pro B" pitchFamily="34" charset="-128"/>
                <a:cs typeface="+mj-cs"/>
              </a:rPr>
              <a:t>‥</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1">
            <a:extLst>
              <a:ext uri="{FF2B5EF4-FFF2-40B4-BE49-F238E27FC236}">
                <a16:creationId xmlns:a16="http://schemas.microsoft.com/office/drawing/2014/main" id="{EB0D1F90-8641-461C-9480-D4D66C26C467}"/>
              </a:ext>
            </a:extLst>
          </p:cNvPr>
          <p:cNvSpPr txBox="1">
            <a:spLocks/>
          </p:cNvSpPr>
          <p:nvPr/>
        </p:nvSpPr>
        <p:spPr>
          <a:xfrm>
            <a:off x="233772" y="3429000"/>
            <a:ext cx="8676456" cy="273630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400" spc="600">
                <a:ln w="57150">
                  <a:noFill/>
                </a:ln>
                <a:solidFill>
                  <a:schemeClr val="accent3">
                    <a:lumMod val="75000"/>
                  </a:schemeClr>
                </a:solidFill>
                <a:latin typeface="小塚ゴシック Pro B" pitchFamily="34" charset="-128"/>
                <a:ea typeface="小塚ゴシック Pro B" pitchFamily="34" charset="-128"/>
                <a:cs typeface="+mj-cs"/>
              </a:rPr>
              <a:t>「</a:t>
            </a:r>
            <a:r>
              <a:rPr lang="en-US" altLang="ja-JP" sz="2400" spc="600">
                <a:ln w="57150">
                  <a:noFill/>
                </a:ln>
                <a:solidFill>
                  <a:schemeClr val="accent3">
                    <a:lumMod val="75000"/>
                  </a:schemeClr>
                </a:solidFill>
                <a:latin typeface="小塚ゴシック Pro B" pitchFamily="34" charset="-128"/>
                <a:ea typeface="小塚ゴシック Pro B" pitchFamily="34" charset="-128"/>
                <a:cs typeface="+mj-cs"/>
              </a:rPr>
              <a:t>UE4 Dotproduct</a:t>
            </a:r>
            <a:r>
              <a:rPr lang="ja-JP" altLang="en-US" sz="2400" spc="600">
                <a:ln w="57150">
                  <a:noFill/>
                </a:ln>
                <a:solidFill>
                  <a:schemeClr val="accent3">
                    <a:lumMod val="75000"/>
                  </a:schemeClr>
                </a:solidFill>
                <a:latin typeface="小塚ゴシック Pro B" pitchFamily="34" charset="-128"/>
                <a:ea typeface="小塚ゴシック Pro B" pitchFamily="34" charset="-128"/>
                <a:cs typeface="+mj-cs"/>
              </a:rPr>
              <a:t>でテクスチャの</a:t>
            </a:r>
            <a:br>
              <a:rPr lang="en-US" altLang="ja-JP" sz="2400" spc="600">
                <a:ln w="57150">
                  <a:noFill/>
                </a:ln>
                <a:solidFill>
                  <a:schemeClr val="accent3">
                    <a:lumMod val="75000"/>
                  </a:schemeClr>
                </a:solidFill>
                <a:latin typeface="小塚ゴシック Pro B" pitchFamily="34" charset="-128"/>
                <a:ea typeface="小塚ゴシック Pro B" pitchFamily="34" charset="-128"/>
                <a:cs typeface="+mj-cs"/>
              </a:rPr>
            </a:br>
            <a:r>
              <a:rPr lang="ja-JP" altLang="en-US" sz="2400" spc="600">
                <a:ln w="57150">
                  <a:noFill/>
                </a:ln>
                <a:solidFill>
                  <a:schemeClr val="accent3">
                    <a:lumMod val="75000"/>
                  </a:schemeClr>
                </a:solidFill>
                <a:latin typeface="小塚ゴシック Pro B" pitchFamily="34" charset="-128"/>
                <a:ea typeface="小塚ゴシック Pro B" pitchFamily="34" charset="-128"/>
                <a:cs typeface="+mj-cs"/>
              </a:rPr>
              <a:t>チャンネルを指定する」</a:t>
            </a:r>
            <a:br>
              <a:rPr lang="en-US" altLang="ja-JP" sz="2400" spc="600">
                <a:ln w="57150">
                  <a:noFill/>
                </a:ln>
                <a:solidFill>
                  <a:schemeClr val="accent3">
                    <a:lumMod val="75000"/>
                  </a:schemeClr>
                </a:solidFill>
                <a:latin typeface="小塚ゴシック Pro B" pitchFamily="34" charset="-128"/>
                <a:ea typeface="小塚ゴシック Pro B" pitchFamily="34" charset="-128"/>
                <a:cs typeface="+mj-cs"/>
              </a:rPr>
            </a:br>
            <a:r>
              <a:rPr lang="en-US" altLang="ja-JP" sz="2000">
                <a:ln w="57150">
                  <a:noFill/>
                </a:ln>
                <a:solidFill>
                  <a:schemeClr val="accent3">
                    <a:lumMod val="75000"/>
                  </a:schemeClr>
                </a:solidFill>
                <a:latin typeface="小塚ゴシック Pro B" pitchFamily="34" charset="-128"/>
                <a:ea typeface="小塚ゴシック Pro B" pitchFamily="34" charset="-128"/>
                <a:cs typeface="+mj-cs"/>
                <a:hlinkClick r:id="rId3"/>
              </a:rPr>
              <a:t>http://effect.hatenablog.com/entry/2018/05/14/013516</a:t>
            </a:r>
            <a:endParaRPr lang="en-US" altLang="ja-JP" sz="2400">
              <a:ln w="57150">
                <a:noFill/>
              </a:ln>
              <a:solidFill>
                <a:schemeClr val="accent3">
                  <a:lumMod val="75000"/>
                </a:schemeClr>
              </a:solidFill>
              <a:latin typeface="小塚ゴシック Pro B" pitchFamily="34" charset="-128"/>
              <a:ea typeface="小塚ゴシック Pro B" pitchFamily="34" charset="-128"/>
              <a:cs typeface="+mj-cs"/>
            </a:endParaRPr>
          </a:p>
        </p:txBody>
      </p:sp>
      <p:sp>
        <p:nvSpPr>
          <p:cNvPr id="6" name="タイトル 3">
            <a:extLst>
              <a:ext uri="{FF2B5EF4-FFF2-40B4-BE49-F238E27FC236}">
                <a16:creationId xmlns:a16="http://schemas.microsoft.com/office/drawing/2014/main" id="{B5B574C3-C143-4283-BA4E-10D4F52A1EF4}"/>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300">
                <a:solidFill>
                  <a:schemeClr val="accent3"/>
                </a:solidFill>
                <a:latin typeface="Pier Sans Medium" panose="00000600000000000000" pitchFamily="50" charset="0"/>
                <a:cs typeface="Aharoni" panose="02010803020104030203" pitchFamily="2" charset="-79"/>
              </a:rPr>
              <a:t>N</a:t>
            </a:r>
            <a:r>
              <a:rPr lang="en-US" altLang="ja-JP" sz="3600" spc="300">
                <a:solidFill>
                  <a:srgbClr val="FFFFCC"/>
                </a:solidFill>
                <a:latin typeface="Pier Sans Medium" panose="00000600000000000000" pitchFamily="50" charset="0"/>
                <a:cs typeface="Aharoni" panose="02010803020104030203" pitchFamily="2" charset="-79"/>
              </a:rPr>
              <a:t>ormalmap or BC7</a:t>
            </a:r>
            <a:endParaRPr lang="ja-JP" altLang="en-US" sz="3600" spc="3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9209133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B3B5F69-19FA-4D65-BD92-D10CBE3B85A3}"/>
              </a:ext>
            </a:extLst>
          </p:cNvPr>
          <p:cNvSpPr txBox="1">
            <a:spLocks/>
          </p:cNvSpPr>
          <p:nvPr/>
        </p:nvSpPr>
        <p:spPr>
          <a:xfrm>
            <a:off x="215516" y="2564904"/>
            <a:ext cx="8712968" cy="1340941"/>
          </a:xfrm>
          <a:prstGeom prst="rect">
            <a:avLst/>
          </a:prstGeom>
        </p:spPr>
        <p:txBody>
          <a:bodyPr vert="horz" lIns="91440" tIns="45720" rIns="91440" bIns="45720" rtlCol="0" anchor="ctr">
            <a:normAutofit/>
          </a:bodyPr>
          <a:lstStyle/>
          <a:p>
            <a:pPr lvl="0" algn="ctr" fontAlgn="auto">
              <a:spcAft>
                <a:spcPts val="0"/>
              </a:spcAft>
              <a:tabLst>
                <a:tab pos="5738813" algn="l"/>
              </a:tabLst>
              <a:defRPr/>
            </a:pPr>
            <a:r>
              <a:rPr lang="en-US" altLang="ja-JP" sz="4000" spc="1000">
                <a:ln w="57150">
                  <a:noFill/>
                </a:ln>
                <a:solidFill>
                  <a:schemeClr val="accent3"/>
                </a:solidFill>
                <a:effectLst/>
                <a:latin typeface="Pier Sans Medium" panose="00000600000000000000" pitchFamily="50" charset="0"/>
                <a:ea typeface="Cornerstone" pitchFamily="2" charset="-128"/>
                <a:cs typeface="Cornerstone" pitchFamily="2" charset="-128"/>
              </a:rPr>
              <a:t>B</a:t>
            </a:r>
            <a:r>
              <a:rPr lang="en-US" altLang="ja-JP" sz="4000" spc="1000">
                <a:ln w="57150">
                  <a:noFill/>
                </a:ln>
                <a:solidFill>
                  <a:srgbClr val="E1E0CD"/>
                </a:solidFill>
                <a:effectLst/>
                <a:latin typeface="Pier Sans Medium" panose="00000600000000000000" pitchFamily="50" charset="0"/>
                <a:ea typeface="Cornerstone" pitchFamily="2" charset="-128"/>
                <a:cs typeface="Cornerstone" pitchFamily="2" charset="-128"/>
              </a:rPr>
              <a:t>lend</a:t>
            </a:r>
            <a:r>
              <a:rPr lang="ja-JP" altLang="en-US" sz="4000" spc="1000">
                <a:ln w="57150">
                  <a:noFill/>
                </a:ln>
                <a:solidFill>
                  <a:srgbClr val="E1E0CD"/>
                </a:solidFill>
                <a:latin typeface="Pier Sans Medium" panose="00000600000000000000" pitchFamily="50" charset="0"/>
                <a:ea typeface="Cornerstone" pitchFamily="2" charset="-128"/>
                <a:cs typeface="Cornerstone" pitchFamily="2" charset="-128"/>
              </a:rPr>
              <a:t> </a:t>
            </a:r>
            <a:r>
              <a:rPr lang="en-US" altLang="ja-JP" sz="4000" spc="1000">
                <a:ln w="57150">
                  <a:noFill/>
                </a:ln>
                <a:solidFill>
                  <a:srgbClr val="E1E0CD"/>
                </a:solidFill>
                <a:effectLst/>
                <a:latin typeface="Pier Sans Medium" panose="00000600000000000000" pitchFamily="50" charset="0"/>
                <a:ea typeface="Cornerstone" pitchFamily="2" charset="-128"/>
                <a:cs typeface="Cornerstone" pitchFamily="2" charset="-128"/>
              </a:rPr>
              <a:t>Picture</a:t>
            </a:r>
            <a:endParaRPr kumimoji="1" lang="ja-JP" altLang="en-US" sz="4000" i="0" u="none" strike="noStrike" kern="1200" cap="none" spc="1000" normalizeH="0" noProof="0" dirty="0">
              <a:ln w="57150">
                <a:noFill/>
              </a:ln>
              <a:solidFill>
                <a:srgbClr val="E1E0CD"/>
              </a:solidFill>
              <a:effectLst/>
              <a:uLnTx/>
              <a:uFillTx/>
              <a:latin typeface="Pier Sans Medium" panose="00000600000000000000" pitchFamily="50" charset="0"/>
              <a:ea typeface="Cornerstone" pitchFamily="2" charset="-128"/>
              <a:cs typeface="Cornerstone" pitchFamily="2" charset="-128"/>
            </a:endParaRPr>
          </a:p>
        </p:txBody>
      </p:sp>
      <p:sp>
        <p:nvSpPr>
          <p:cNvPr id="3" name="タイトル 1">
            <a:extLst>
              <a:ext uri="{FF2B5EF4-FFF2-40B4-BE49-F238E27FC236}">
                <a16:creationId xmlns:a16="http://schemas.microsoft.com/office/drawing/2014/main" id="{3F20E552-1387-41AF-A4D0-F81DB1669596}"/>
              </a:ext>
            </a:extLst>
          </p:cNvPr>
          <p:cNvSpPr txBox="1">
            <a:spLocks/>
          </p:cNvSpPr>
          <p:nvPr/>
        </p:nvSpPr>
        <p:spPr>
          <a:xfrm>
            <a:off x="685800" y="3379390"/>
            <a:ext cx="7772400" cy="787275"/>
          </a:xfrm>
          <a:prstGeom prst="rect">
            <a:avLst/>
          </a:prstGeom>
        </p:spPr>
        <p:txBody>
          <a:bodyPr vert="horz" lIns="91440" tIns="45720" rIns="91440" bIns="45720" rtlCol="0" anchor="ctr">
            <a:normAutofit/>
          </a:bodyPr>
          <a:lstStyle/>
          <a:p>
            <a:pPr lvl="0" algn="ctr" fontAlgn="auto">
              <a:spcAft>
                <a:spcPts val="0"/>
              </a:spcAft>
              <a:defRPr/>
            </a:pP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a:t>
            </a:r>
            <a:r>
              <a:rPr lang="ja-JP" altLang="en-US"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時間差の絵柄のブレンド</a:t>
            </a: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a:t>
            </a:r>
            <a:endParaRPr kumimoji="1" lang="ja-JP" altLang="en-US" i="0" u="none" strike="noStrike" kern="1200" cap="none" spc="1000" normalizeH="0" noProof="0" dirty="0">
              <a:ln w="57150">
                <a:noFill/>
              </a:ln>
              <a:solidFill>
                <a:schemeClr val="accent3"/>
              </a:solidFill>
              <a:effectLst/>
              <a:uLnTx/>
              <a:uFillTx/>
              <a:latin typeface="小塚ゴシック Pr6N R" panose="020B0400000000000000" pitchFamily="34" charset="-128"/>
              <a:ea typeface="小塚ゴシック Pr6N R" panose="020B0400000000000000" pitchFamily="34" charset="-128"/>
              <a:cs typeface="Cornerstone" pitchFamily="2" charset="-128"/>
            </a:endParaRPr>
          </a:p>
        </p:txBody>
      </p:sp>
    </p:spTree>
    <p:extLst>
      <p:ext uri="{BB962C8B-B14F-4D97-AF65-F5344CB8AC3E}">
        <p14:creationId xmlns:p14="http://schemas.microsoft.com/office/powerpoint/2010/main" val="140408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3">
            <a:extLst>
              <a:ext uri="{FF2B5EF4-FFF2-40B4-BE49-F238E27FC236}">
                <a16:creationId xmlns:a16="http://schemas.microsoft.com/office/drawing/2014/main" id="{DAF70D53-3D5C-4171-991B-7C6EF63C4594}"/>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延々と</a:t>
            </a:r>
            <a:r>
              <a:rPr lang="ja-JP" altLang="en-US" sz="3200" spc="600">
                <a:ln w="57150">
                  <a:noFill/>
                </a:ln>
                <a:solidFill>
                  <a:srgbClr val="D78029"/>
                </a:solidFill>
                <a:latin typeface="小塚ゴシック Pro B" pitchFamily="34" charset="-128"/>
                <a:ea typeface="小塚ゴシック Pro B" pitchFamily="34" charset="-128"/>
                <a:cs typeface="+mj-cs"/>
              </a:rPr>
              <a:t>流れ続ける</a:t>
            </a:r>
            <a:r>
              <a:rPr lang="ja-JP" altLang="en-US" sz="3200" spc="600">
                <a:ln w="57150">
                  <a:noFill/>
                </a:ln>
                <a:solidFill>
                  <a:srgbClr val="FFFFCC"/>
                </a:solidFill>
                <a:latin typeface="小塚ゴシック Pro B" pitchFamily="34" charset="-128"/>
                <a:ea typeface="小塚ゴシック Pro B" pitchFamily="34" charset="-128"/>
                <a:cs typeface="+mj-cs"/>
              </a:rPr>
              <a:t>ように</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見せるには？</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3281498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lend_01">
            <a:hlinkClick r:id="" action="ppaction://media"/>
            <a:extLst>
              <a:ext uri="{FF2B5EF4-FFF2-40B4-BE49-F238E27FC236}">
                <a16:creationId xmlns:a16="http://schemas.microsoft.com/office/drawing/2014/main" id="{541B6385-803C-40BB-A772-B1357D1825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6842" y="1124744"/>
            <a:ext cx="8590317" cy="42484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タイトル 3">
            <a:extLst>
              <a:ext uri="{FF2B5EF4-FFF2-40B4-BE49-F238E27FC236}">
                <a16:creationId xmlns:a16="http://schemas.microsoft.com/office/drawing/2014/main" id="{BD82B6E5-9115-4FFF-8D8A-47BEC2D8AFA7}"/>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
        <p:nvSpPr>
          <p:cNvPr id="7" name="正方形/長方形 6">
            <a:extLst>
              <a:ext uri="{FF2B5EF4-FFF2-40B4-BE49-F238E27FC236}">
                <a16:creationId xmlns:a16="http://schemas.microsoft.com/office/drawing/2014/main" id="{DEAC0A84-6F93-4739-A1E5-8BA2DDA47F6D}"/>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36052218-D7EC-418B-B871-8C3D3B700B90}"/>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en-US" altLang="ja-JP" sz="2800" spc="600">
                <a:ln w="57150">
                  <a:noFill/>
                </a:ln>
                <a:solidFill>
                  <a:srgbClr val="FFFFCC"/>
                </a:solidFill>
                <a:latin typeface="小塚ゴシック Pro B" pitchFamily="34" charset="-128"/>
                <a:ea typeface="小塚ゴシック Pro B" pitchFamily="34" charset="-128"/>
                <a:cs typeface="+mj-cs"/>
              </a:rPr>
              <a:t>Time</a:t>
            </a:r>
            <a:r>
              <a:rPr lang="ja-JP" altLang="en-US" sz="2800" spc="600">
                <a:ln w="57150">
                  <a:noFill/>
                </a:ln>
                <a:solidFill>
                  <a:srgbClr val="FFFFCC"/>
                </a:solidFill>
                <a:latin typeface="小塚ゴシック Pro B" pitchFamily="34" charset="-128"/>
                <a:ea typeface="小塚ゴシック Pro B" pitchFamily="34" charset="-128"/>
                <a:cs typeface="+mj-cs"/>
              </a:rPr>
              <a:t>から</a:t>
            </a:r>
            <a:r>
              <a:rPr lang="ja-JP" altLang="en-US" sz="2800" spc="600">
                <a:ln w="57150">
                  <a:noFill/>
                </a:ln>
                <a:solidFill>
                  <a:srgbClr val="D78029"/>
                </a:solidFill>
                <a:latin typeface="小塚ゴシック Pro B" pitchFamily="34" charset="-128"/>
                <a:ea typeface="小塚ゴシック Pro B" pitchFamily="34" charset="-128"/>
                <a:cs typeface="+mj-cs"/>
              </a:rPr>
              <a:t>小数点</a:t>
            </a:r>
            <a:r>
              <a:rPr lang="ja-JP" altLang="en-US" sz="2800" spc="600">
                <a:ln w="57150">
                  <a:noFill/>
                </a:ln>
                <a:solidFill>
                  <a:srgbClr val="FFFFCC"/>
                </a:solidFill>
                <a:latin typeface="小塚ゴシック Pro B" pitchFamily="34" charset="-128"/>
                <a:ea typeface="小塚ゴシック Pro B" pitchFamily="34" charset="-128"/>
                <a:cs typeface="+mj-cs"/>
              </a:rPr>
              <a:t>だけ取り出す</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9" name="正方形/長方形 8">
            <a:extLst>
              <a:ext uri="{FF2B5EF4-FFF2-40B4-BE49-F238E27FC236}">
                <a16:creationId xmlns:a16="http://schemas.microsoft.com/office/drawing/2014/main" id="{F93909A2-C7FD-47E5-BDA4-2B88987F85E3}"/>
              </a:ext>
            </a:extLst>
          </p:cNvPr>
          <p:cNvSpPr/>
          <p:nvPr/>
        </p:nvSpPr>
        <p:spPr>
          <a:xfrm>
            <a:off x="2123728" y="2037745"/>
            <a:ext cx="1080120" cy="8871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405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初期位置に戻る瞬間に</a:t>
            </a:r>
            <a:r>
              <a:rPr lang="ja-JP" altLang="en-US" sz="3200" spc="600">
                <a:ln w="57150">
                  <a:noFill/>
                </a:ln>
                <a:solidFill>
                  <a:srgbClr val="D78029"/>
                </a:solidFill>
                <a:latin typeface="小塚ゴシック Pro B" pitchFamily="34" charset="-128"/>
                <a:ea typeface="小塚ゴシック Pro B" pitchFamily="34" charset="-128"/>
                <a:cs typeface="+mj-cs"/>
              </a:rPr>
              <a:t>ガク</a:t>
            </a:r>
            <a:r>
              <a:rPr lang="ja-JP" altLang="en-US" sz="3200" spc="600">
                <a:ln w="57150">
                  <a:noFill/>
                </a:ln>
                <a:solidFill>
                  <a:srgbClr val="FFFFCC"/>
                </a:solidFill>
                <a:latin typeface="小塚ゴシック Pro B" pitchFamily="34" charset="-128"/>
                <a:ea typeface="小塚ゴシック Pro B" pitchFamily="34" charset="-128"/>
                <a:cs typeface="+mj-cs"/>
              </a:rPr>
              <a:t>つく</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kumimoji="1" lang="ja-JP" altLang="en-US" sz="3200" b="0" i="0" u="none" strike="noStrike" kern="1200" cap="none" spc="600" normalizeH="0" baseline="0" noProof="0">
                <a:ln w="57150">
                  <a:noFill/>
                </a:ln>
                <a:solidFill>
                  <a:srgbClr val="FFFFCC"/>
                </a:solidFill>
                <a:effectLst/>
                <a:uLnTx/>
                <a:uFillTx/>
                <a:latin typeface="小塚ゴシック Pro B" pitchFamily="34" charset="-128"/>
                <a:ea typeface="小塚ゴシック Pro B" pitchFamily="34" charset="-128"/>
                <a:cs typeface="+mj-cs"/>
              </a:rPr>
              <a:t>そこで</a:t>
            </a:r>
            <a:r>
              <a:rPr kumimoji="1" lang="en-US" altLang="ja-JP" sz="3200" b="0" i="0" u="none" strike="noStrike" kern="1200" cap="none" spc="600" normalizeH="0" baseline="0" noProof="0">
                <a:ln w="57150">
                  <a:noFill/>
                </a:ln>
                <a:solidFill>
                  <a:srgbClr val="FFFFCC"/>
                </a:solidFill>
                <a:effectLst/>
                <a:uLnTx/>
                <a:uFillTx/>
                <a:latin typeface="小塚ゴシック Pro B" pitchFamily="34" charset="-128"/>
                <a:ea typeface="小塚ゴシック Pro B" pitchFamily="34" charset="-128"/>
                <a:cs typeface="+mj-cs"/>
              </a:rPr>
              <a:t>‥</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8161433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lend_02">
            <a:hlinkClick r:id="" action="ppaction://media"/>
            <a:extLst>
              <a:ext uri="{FF2B5EF4-FFF2-40B4-BE49-F238E27FC236}">
                <a16:creationId xmlns:a16="http://schemas.microsoft.com/office/drawing/2014/main" id="{79C8CADB-6ACE-4F88-82BF-0B7C8A6314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7700" y="876300"/>
            <a:ext cx="7848600"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タイトル 3">
            <a:extLst>
              <a:ext uri="{FF2B5EF4-FFF2-40B4-BE49-F238E27FC236}">
                <a16:creationId xmlns:a16="http://schemas.microsoft.com/office/drawing/2014/main" id="{BD82B6E5-9115-4FFF-8D8A-47BEC2D8AFA7}"/>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
        <p:nvSpPr>
          <p:cNvPr id="7" name="正方形/長方形 6">
            <a:extLst>
              <a:ext uri="{FF2B5EF4-FFF2-40B4-BE49-F238E27FC236}">
                <a16:creationId xmlns:a16="http://schemas.microsoft.com/office/drawing/2014/main" id="{DEAC0A84-6F93-4739-A1E5-8BA2DDA47F6D}"/>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36052218-D7EC-418B-B871-8C3D3B700B90}"/>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タイミングを</a:t>
            </a:r>
            <a:r>
              <a:rPr lang="ja-JP" altLang="en-US" sz="2800" spc="600">
                <a:ln w="57150">
                  <a:noFill/>
                </a:ln>
                <a:solidFill>
                  <a:srgbClr val="D78029"/>
                </a:solidFill>
                <a:latin typeface="小塚ゴシック Pro B" pitchFamily="34" charset="-128"/>
                <a:ea typeface="小塚ゴシック Pro B" pitchFamily="34" charset="-128"/>
                <a:cs typeface="+mj-cs"/>
              </a:rPr>
              <a:t>半分</a:t>
            </a:r>
            <a:r>
              <a:rPr lang="ja-JP" altLang="en-US" sz="2800" spc="600">
                <a:ln w="57150">
                  <a:noFill/>
                </a:ln>
                <a:solidFill>
                  <a:srgbClr val="FFFFCC"/>
                </a:solidFill>
                <a:latin typeface="小塚ゴシック Pro B" pitchFamily="34" charset="-128"/>
                <a:ea typeface="小塚ゴシック Pro B" pitchFamily="34" charset="-128"/>
                <a:cs typeface="+mj-cs"/>
              </a:rPr>
              <a:t>ズラす</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9" name="正方形/長方形 8">
            <a:extLst>
              <a:ext uri="{FF2B5EF4-FFF2-40B4-BE49-F238E27FC236}">
                <a16:creationId xmlns:a16="http://schemas.microsoft.com/office/drawing/2014/main" id="{F93909A2-C7FD-47E5-BDA4-2B88987F85E3}"/>
              </a:ext>
            </a:extLst>
          </p:cNvPr>
          <p:cNvSpPr/>
          <p:nvPr/>
        </p:nvSpPr>
        <p:spPr>
          <a:xfrm>
            <a:off x="2051720" y="2605301"/>
            <a:ext cx="1224136" cy="1039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73693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lend_03">
            <a:hlinkClick r:id="" action="ppaction://media"/>
            <a:extLst>
              <a:ext uri="{FF2B5EF4-FFF2-40B4-BE49-F238E27FC236}">
                <a16:creationId xmlns:a16="http://schemas.microsoft.com/office/drawing/2014/main" id="{1ED7D8FA-7C28-41A9-8EC9-FB4C1536CC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3772" y="753288"/>
            <a:ext cx="8676456" cy="5162191"/>
          </a:xfrm>
          <a:prstGeom prst="rect">
            <a:avLst/>
          </a:prstGeom>
        </p:spPr>
      </p:pic>
      <p:sp>
        <p:nvSpPr>
          <p:cNvPr id="6" name="タイトル 3">
            <a:extLst>
              <a:ext uri="{FF2B5EF4-FFF2-40B4-BE49-F238E27FC236}">
                <a16:creationId xmlns:a16="http://schemas.microsoft.com/office/drawing/2014/main" id="{BD82B6E5-9115-4FFF-8D8A-47BEC2D8AFA7}"/>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
        <p:nvSpPr>
          <p:cNvPr id="7" name="正方形/長方形 6">
            <a:extLst>
              <a:ext uri="{FF2B5EF4-FFF2-40B4-BE49-F238E27FC236}">
                <a16:creationId xmlns:a16="http://schemas.microsoft.com/office/drawing/2014/main" id="{DEAC0A84-6F93-4739-A1E5-8BA2DDA47F6D}"/>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タイトル 1">
            <a:extLst>
              <a:ext uri="{FF2B5EF4-FFF2-40B4-BE49-F238E27FC236}">
                <a16:creationId xmlns:a16="http://schemas.microsoft.com/office/drawing/2014/main" id="{36052218-D7EC-418B-B871-8C3D3B700B90}"/>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D78029"/>
                </a:solidFill>
                <a:latin typeface="小塚ゴシック Pro B" pitchFamily="34" charset="-128"/>
                <a:ea typeface="小塚ゴシック Pro B" pitchFamily="34" charset="-128"/>
                <a:cs typeface="+mj-cs"/>
              </a:rPr>
              <a:t>三角波</a:t>
            </a:r>
            <a:r>
              <a:rPr lang="ja-JP" altLang="en-US" sz="2800" spc="600">
                <a:ln w="57150">
                  <a:noFill/>
                </a:ln>
                <a:solidFill>
                  <a:srgbClr val="FFFFCC"/>
                </a:solidFill>
                <a:latin typeface="小塚ゴシック Pro B" pitchFamily="34" charset="-128"/>
                <a:ea typeface="小塚ゴシック Pro B" pitchFamily="34" charset="-128"/>
                <a:cs typeface="+mj-cs"/>
              </a:rPr>
              <a:t>でブレンドする</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9" name="正方形/長方形 8">
            <a:extLst>
              <a:ext uri="{FF2B5EF4-FFF2-40B4-BE49-F238E27FC236}">
                <a16:creationId xmlns:a16="http://schemas.microsoft.com/office/drawing/2014/main" id="{F93909A2-C7FD-47E5-BDA4-2B88987F85E3}"/>
              </a:ext>
            </a:extLst>
          </p:cNvPr>
          <p:cNvSpPr/>
          <p:nvPr/>
        </p:nvSpPr>
        <p:spPr>
          <a:xfrm>
            <a:off x="3779912" y="5038576"/>
            <a:ext cx="3168352" cy="8192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7438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D78029"/>
                </a:solidFill>
                <a:latin typeface="小塚ゴシック Pro B" pitchFamily="34" charset="-128"/>
                <a:ea typeface="小塚ゴシック Pro B" pitchFamily="34" charset="-128"/>
                <a:cs typeface="+mj-cs"/>
              </a:rPr>
              <a:t>三角波</a:t>
            </a:r>
            <a:r>
              <a:rPr lang="ja-JP" altLang="en-US" sz="3200" spc="600">
                <a:ln w="57150">
                  <a:noFill/>
                </a:ln>
                <a:solidFill>
                  <a:srgbClr val="FFFFCC"/>
                </a:solidFill>
                <a:latin typeface="小塚ゴシック Pro B" pitchFamily="34" charset="-128"/>
                <a:ea typeface="小塚ゴシック Pro B" pitchFamily="34" charset="-128"/>
                <a:cs typeface="+mj-cs"/>
              </a:rPr>
              <a:t>とは？</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17039547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3">
            <a:extLst>
              <a:ext uri="{FF2B5EF4-FFF2-40B4-BE49-F238E27FC236}">
                <a16:creationId xmlns:a16="http://schemas.microsoft.com/office/drawing/2014/main" id="{B238A074-1D3A-4478-A747-D5F6410E1CFD}"/>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W</a:t>
            </a:r>
            <a:r>
              <a:rPr lang="en-US" altLang="ja-JP" sz="3600" spc="600">
                <a:solidFill>
                  <a:srgbClr val="FFFFCC"/>
                </a:solidFill>
                <a:latin typeface="Pier Sans Medium" panose="00000600000000000000" pitchFamily="50" charset="0"/>
                <a:cs typeface="Aharoni" panose="02010803020104030203" pitchFamily="2" charset="-79"/>
              </a:rPr>
              <a:t>hat is flowmap?</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427C0BE1-9FD5-49AE-B1AB-E872A6243090}"/>
              </a:ext>
            </a:extLst>
          </p:cNvPr>
          <p:cNvPicPr>
            <a:picLocks noChangeAspect="1"/>
          </p:cNvPicPr>
          <p:nvPr/>
        </p:nvPicPr>
        <p:blipFill>
          <a:blip r:embed="rId2"/>
          <a:stretch>
            <a:fillRect/>
          </a:stretch>
        </p:blipFill>
        <p:spPr>
          <a:xfrm>
            <a:off x="251460" y="937979"/>
            <a:ext cx="8641080" cy="5587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正方形/長方形 7">
            <a:extLst>
              <a:ext uri="{FF2B5EF4-FFF2-40B4-BE49-F238E27FC236}">
                <a16:creationId xmlns:a16="http://schemas.microsoft.com/office/drawing/2014/main" id="{63D395C6-6DE3-49CE-BCB7-0CA2101F629B}"/>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a:extLst>
              <a:ext uri="{FF2B5EF4-FFF2-40B4-BE49-F238E27FC236}">
                <a16:creationId xmlns:a16="http://schemas.microsoft.com/office/drawing/2014/main" id="{A8CB3DE2-212D-40FF-A4BE-737B7554656A}"/>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こんな絵柄があったとして</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9123065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06D5ADF-9B25-4031-A388-1DD5A03F5D18}"/>
              </a:ext>
            </a:extLst>
          </p:cNvPr>
          <p:cNvPicPr>
            <a:picLocks noChangeAspect="1"/>
          </p:cNvPicPr>
          <p:nvPr/>
        </p:nvPicPr>
        <p:blipFill>
          <a:blip r:embed="rId3"/>
          <a:stretch>
            <a:fillRect/>
          </a:stretch>
        </p:blipFill>
        <p:spPr>
          <a:xfrm>
            <a:off x="917872" y="2268488"/>
            <a:ext cx="73152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052736"/>
            <a:ext cx="8676456" cy="144016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こんなグラフ</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384328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946523"/>
            <a:ext cx="8676456" cy="108012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なぜこれが</a:t>
            </a:r>
            <a:r>
              <a:rPr lang="ja-JP" altLang="en-US" sz="3200" spc="600">
                <a:ln w="57150">
                  <a:noFill/>
                </a:ln>
                <a:solidFill>
                  <a:srgbClr val="D78029"/>
                </a:solidFill>
                <a:latin typeface="小塚ゴシック Pro B" pitchFamily="34" charset="-128"/>
                <a:ea typeface="小塚ゴシック Pro B" pitchFamily="34" charset="-128"/>
                <a:cs typeface="+mj-cs"/>
              </a:rPr>
              <a:t>三角波</a:t>
            </a:r>
            <a:r>
              <a:rPr lang="ja-JP" altLang="en-US" sz="3200" spc="600">
                <a:ln w="57150">
                  <a:noFill/>
                </a:ln>
                <a:solidFill>
                  <a:srgbClr val="FFFFCC"/>
                </a:solidFill>
                <a:latin typeface="小塚ゴシック Pro B" pitchFamily="34" charset="-128"/>
                <a:ea typeface="小塚ゴシック Pro B" pitchFamily="34" charset="-128"/>
                <a:cs typeface="+mj-cs"/>
              </a:rPr>
              <a:t>になるのか？</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92395AEF-38CF-4123-97D4-FD7F70C1E215}"/>
              </a:ext>
            </a:extLst>
          </p:cNvPr>
          <p:cNvPicPr>
            <a:picLocks noChangeAspect="1"/>
          </p:cNvPicPr>
          <p:nvPr/>
        </p:nvPicPr>
        <p:blipFill>
          <a:blip r:embed="rId3"/>
          <a:stretch>
            <a:fillRect/>
          </a:stretch>
        </p:blipFill>
        <p:spPr>
          <a:xfrm>
            <a:off x="1276350" y="3026643"/>
            <a:ext cx="6591300" cy="19145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893652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052736"/>
            <a:ext cx="8676456" cy="144016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en-US" altLang="ja-JP" sz="3200" spc="600">
                <a:ln w="57150">
                  <a:noFill/>
                </a:ln>
                <a:solidFill>
                  <a:srgbClr val="D78029"/>
                </a:solidFill>
                <a:latin typeface="小塚ゴシック Pro B" pitchFamily="34" charset="-128"/>
                <a:ea typeface="小塚ゴシック Pro B" pitchFamily="34" charset="-128"/>
                <a:cs typeface="+mj-cs"/>
              </a:rPr>
              <a:t>Time</a:t>
            </a:r>
            <a:r>
              <a:rPr lang="ja-JP" altLang="en-US" sz="3200" spc="600">
                <a:ln w="57150">
                  <a:noFill/>
                </a:ln>
                <a:solidFill>
                  <a:srgbClr val="FFFFCC"/>
                </a:solidFill>
                <a:latin typeface="小塚ゴシック Pro B" pitchFamily="34" charset="-128"/>
                <a:ea typeface="小塚ゴシック Pro B" pitchFamily="34" charset="-128"/>
                <a:cs typeface="+mj-cs"/>
              </a:rPr>
              <a:t>のグラフ</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6AD6133B-6B42-44BC-A117-75924847FFCA}"/>
              </a:ext>
            </a:extLst>
          </p:cNvPr>
          <p:cNvPicPr>
            <a:picLocks noChangeAspect="1"/>
          </p:cNvPicPr>
          <p:nvPr/>
        </p:nvPicPr>
        <p:blipFill>
          <a:blip r:embed="rId3"/>
          <a:stretch>
            <a:fillRect/>
          </a:stretch>
        </p:blipFill>
        <p:spPr>
          <a:xfrm>
            <a:off x="910800" y="2276872"/>
            <a:ext cx="73152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75777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363D8744-6935-4B79-B8EE-FAD76E1265C3}"/>
              </a:ext>
            </a:extLst>
          </p:cNvPr>
          <p:cNvPicPr>
            <a:picLocks noChangeAspect="1"/>
          </p:cNvPicPr>
          <p:nvPr/>
        </p:nvPicPr>
        <p:blipFill>
          <a:blip r:embed="rId3"/>
          <a:stretch>
            <a:fillRect/>
          </a:stretch>
        </p:blipFill>
        <p:spPr>
          <a:xfrm>
            <a:off x="912292" y="2268488"/>
            <a:ext cx="73152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052736"/>
            <a:ext cx="8676456" cy="144016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en-US" altLang="ja-JP" sz="3200" spc="600">
                <a:ln w="57150">
                  <a:noFill/>
                </a:ln>
                <a:solidFill>
                  <a:srgbClr val="D78029"/>
                </a:solidFill>
                <a:latin typeface="小塚ゴシック Pro B" pitchFamily="34" charset="-128"/>
                <a:ea typeface="小塚ゴシック Pro B" pitchFamily="34" charset="-128"/>
                <a:cs typeface="+mj-cs"/>
              </a:rPr>
              <a:t>Time</a:t>
            </a:r>
            <a:r>
              <a:rPr lang="ja-JP" altLang="en-US" sz="3200" spc="600">
                <a:ln w="57150">
                  <a:noFill/>
                </a:ln>
                <a:solidFill>
                  <a:srgbClr val="FFFFCC"/>
                </a:solidFill>
                <a:latin typeface="小塚ゴシック Pro B" pitchFamily="34" charset="-128"/>
                <a:ea typeface="小塚ゴシック Pro B" pitchFamily="34" charset="-128"/>
                <a:cs typeface="+mj-cs"/>
              </a:rPr>
              <a:t>と</a:t>
            </a:r>
            <a:r>
              <a:rPr lang="en-US" altLang="ja-JP" sz="3200" spc="600">
                <a:ln w="57150">
                  <a:noFill/>
                </a:ln>
                <a:solidFill>
                  <a:srgbClr val="D78029"/>
                </a:solidFill>
                <a:latin typeface="小塚ゴシック Pro B" pitchFamily="34" charset="-128"/>
                <a:ea typeface="小塚ゴシック Pro B" pitchFamily="34" charset="-128"/>
                <a:cs typeface="+mj-cs"/>
              </a:rPr>
              <a:t>Frac</a:t>
            </a:r>
            <a:r>
              <a:rPr lang="ja-JP" altLang="en-US" sz="3200" spc="600">
                <a:ln w="57150">
                  <a:noFill/>
                </a:ln>
                <a:solidFill>
                  <a:srgbClr val="FFFFCC"/>
                </a:solidFill>
                <a:latin typeface="小塚ゴシック Pro B" pitchFamily="34" charset="-128"/>
                <a:ea typeface="小塚ゴシック Pro B" pitchFamily="34" charset="-128"/>
                <a:cs typeface="+mj-cs"/>
              </a:rPr>
              <a:t>でのグラフ</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2294111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B01C951-18CB-41BC-9E12-B7CEBFA15E86}"/>
              </a:ext>
            </a:extLst>
          </p:cNvPr>
          <p:cNvPicPr>
            <a:picLocks noChangeAspect="1"/>
          </p:cNvPicPr>
          <p:nvPr/>
        </p:nvPicPr>
        <p:blipFill>
          <a:blip r:embed="rId3"/>
          <a:stretch>
            <a:fillRect/>
          </a:stretch>
        </p:blipFill>
        <p:spPr>
          <a:xfrm>
            <a:off x="912292" y="2268488"/>
            <a:ext cx="73152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052736"/>
            <a:ext cx="8676456" cy="144016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さらに</a:t>
            </a:r>
            <a:r>
              <a:rPr lang="en-US" altLang="ja-JP" sz="3200" spc="600">
                <a:ln w="57150">
                  <a:noFill/>
                </a:ln>
                <a:solidFill>
                  <a:srgbClr val="D78029"/>
                </a:solidFill>
                <a:latin typeface="小塚ゴシック Pro B" pitchFamily="34" charset="-128"/>
                <a:ea typeface="小塚ゴシック Pro B" pitchFamily="34" charset="-128"/>
                <a:cs typeface="+mj-cs"/>
              </a:rPr>
              <a:t>-0.5</a:t>
            </a:r>
            <a:r>
              <a:rPr lang="ja-JP" altLang="en-US" sz="3200" spc="600">
                <a:ln w="57150">
                  <a:noFill/>
                </a:ln>
                <a:solidFill>
                  <a:srgbClr val="FFFFCC"/>
                </a:solidFill>
                <a:latin typeface="小塚ゴシック Pro B" pitchFamily="34" charset="-128"/>
                <a:ea typeface="小塚ゴシック Pro B" pitchFamily="34" charset="-128"/>
                <a:cs typeface="+mj-cs"/>
              </a:rPr>
              <a:t>したグラフ</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pic>
        <p:nvPicPr>
          <p:cNvPr id="6" name="図 5">
            <a:extLst>
              <a:ext uri="{FF2B5EF4-FFF2-40B4-BE49-F238E27FC236}">
                <a16:creationId xmlns:a16="http://schemas.microsoft.com/office/drawing/2014/main" id="{0FEA2690-4F8C-4FC7-8C2A-C482E10EC758}"/>
              </a:ext>
            </a:extLst>
          </p:cNvPr>
          <p:cNvPicPr>
            <a:picLocks noChangeAspect="1"/>
          </p:cNvPicPr>
          <p:nvPr/>
        </p:nvPicPr>
        <p:blipFill>
          <a:blip r:embed="rId4"/>
          <a:stretch>
            <a:fillRect/>
          </a:stretch>
        </p:blipFill>
        <p:spPr>
          <a:xfrm>
            <a:off x="4850238" y="2492896"/>
            <a:ext cx="3718622" cy="1080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正方形/長方形 6">
            <a:extLst>
              <a:ext uri="{FF2B5EF4-FFF2-40B4-BE49-F238E27FC236}">
                <a16:creationId xmlns:a16="http://schemas.microsoft.com/office/drawing/2014/main" id="{0AC545C8-5341-45F8-9AAF-2CFD5CB8CF40}"/>
              </a:ext>
            </a:extLst>
          </p:cNvPr>
          <p:cNvSpPr/>
          <p:nvPr/>
        </p:nvSpPr>
        <p:spPr>
          <a:xfrm>
            <a:off x="4887594" y="2533293"/>
            <a:ext cx="1510006" cy="1039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954413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2B8FC60C-10A9-43A9-AE01-57BBEB7F45C1}"/>
              </a:ext>
            </a:extLst>
          </p:cNvPr>
          <p:cNvPicPr>
            <a:picLocks noChangeAspect="1"/>
          </p:cNvPicPr>
          <p:nvPr/>
        </p:nvPicPr>
        <p:blipFill>
          <a:blip r:embed="rId3"/>
          <a:stretch>
            <a:fillRect/>
          </a:stretch>
        </p:blipFill>
        <p:spPr>
          <a:xfrm>
            <a:off x="910928" y="2268488"/>
            <a:ext cx="73152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052736"/>
            <a:ext cx="8676456" cy="144016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さらに</a:t>
            </a:r>
            <a:r>
              <a:rPr lang="ja-JP" altLang="en-US" sz="3200" spc="600">
                <a:ln w="57150">
                  <a:noFill/>
                </a:ln>
                <a:solidFill>
                  <a:srgbClr val="D78029"/>
                </a:solidFill>
                <a:latin typeface="小塚ゴシック Pro B" pitchFamily="34" charset="-128"/>
                <a:ea typeface="小塚ゴシック Pro B" pitchFamily="34" charset="-128"/>
                <a:cs typeface="+mj-cs"/>
              </a:rPr>
              <a:t>絶対値</a:t>
            </a:r>
            <a:r>
              <a:rPr lang="ja-JP" altLang="en-US" sz="3200" spc="600">
                <a:ln w="57150">
                  <a:noFill/>
                </a:ln>
                <a:solidFill>
                  <a:srgbClr val="FFFFCC"/>
                </a:solidFill>
                <a:latin typeface="小塚ゴシック Pro B" pitchFamily="34" charset="-128"/>
                <a:ea typeface="小塚ゴシック Pro B" pitchFamily="34" charset="-128"/>
                <a:cs typeface="+mj-cs"/>
              </a:rPr>
              <a:t>にしたグラフ</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pic>
        <p:nvPicPr>
          <p:cNvPr id="6" name="図 5">
            <a:extLst>
              <a:ext uri="{FF2B5EF4-FFF2-40B4-BE49-F238E27FC236}">
                <a16:creationId xmlns:a16="http://schemas.microsoft.com/office/drawing/2014/main" id="{46262D9B-C35E-4082-9305-327B6F081459}"/>
              </a:ext>
            </a:extLst>
          </p:cNvPr>
          <p:cNvPicPr>
            <a:picLocks noChangeAspect="1"/>
          </p:cNvPicPr>
          <p:nvPr/>
        </p:nvPicPr>
        <p:blipFill>
          <a:blip r:embed="rId4"/>
          <a:stretch>
            <a:fillRect/>
          </a:stretch>
        </p:blipFill>
        <p:spPr>
          <a:xfrm>
            <a:off x="4850238" y="2492896"/>
            <a:ext cx="3718622" cy="1080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正方形/長方形 6">
            <a:extLst>
              <a:ext uri="{FF2B5EF4-FFF2-40B4-BE49-F238E27FC236}">
                <a16:creationId xmlns:a16="http://schemas.microsoft.com/office/drawing/2014/main" id="{43367184-F37C-4867-B5A9-7D781ED9C89A}"/>
              </a:ext>
            </a:extLst>
          </p:cNvPr>
          <p:cNvSpPr/>
          <p:nvPr/>
        </p:nvSpPr>
        <p:spPr>
          <a:xfrm>
            <a:off x="6353969" y="2533293"/>
            <a:ext cx="933127" cy="7416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1157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C06D5ADF-9B25-4031-A388-1DD5A03F5D18}"/>
              </a:ext>
            </a:extLst>
          </p:cNvPr>
          <p:cNvPicPr>
            <a:picLocks noChangeAspect="1"/>
          </p:cNvPicPr>
          <p:nvPr/>
        </p:nvPicPr>
        <p:blipFill>
          <a:blip r:embed="rId3"/>
          <a:stretch>
            <a:fillRect/>
          </a:stretch>
        </p:blipFill>
        <p:spPr>
          <a:xfrm>
            <a:off x="917872" y="2268488"/>
            <a:ext cx="73152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052736"/>
            <a:ext cx="8676456" cy="144016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さらに</a:t>
            </a:r>
            <a:r>
              <a:rPr lang="ja-JP" altLang="en-US" sz="3200" spc="600">
                <a:ln w="57150">
                  <a:noFill/>
                </a:ln>
                <a:solidFill>
                  <a:srgbClr val="D78029"/>
                </a:solidFill>
                <a:latin typeface="小塚ゴシック Pro B" pitchFamily="34" charset="-128"/>
                <a:ea typeface="小塚ゴシック Pro B" pitchFamily="34" charset="-128"/>
                <a:cs typeface="+mj-cs"/>
              </a:rPr>
              <a:t>倍</a:t>
            </a:r>
            <a:r>
              <a:rPr lang="ja-JP" altLang="en-US" sz="3200" spc="600">
                <a:ln w="57150">
                  <a:noFill/>
                </a:ln>
                <a:solidFill>
                  <a:srgbClr val="FFFFCC"/>
                </a:solidFill>
                <a:latin typeface="小塚ゴシック Pro B" pitchFamily="34" charset="-128"/>
                <a:ea typeface="小塚ゴシック Pro B" pitchFamily="34" charset="-128"/>
                <a:cs typeface="+mj-cs"/>
              </a:rPr>
              <a:t>にしたグラフ</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pic>
        <p:nvPicPr>
          <p:cNvPr id="6" name="図 5">
            <a:extLst>
              <a:ext uri="{FF2B5EF4-FFF2-40B4-BE49-F238E27FC236}">
                <a16:creationId xmlns:a16="http://schemas.microsoft.com/office/drawing/2014/main" id="{29D14A7A-8B58-4D60-8821-FA3617C6FD09}"/>
              </a:ext>
            </a:extLst>
          </p:cNvPr>
          <p:cNvPicPr>
            <a:picLocks noChangeAspect="1"/>
          </p:cNvPicPr>
          <p:nvPr/>
        </p:nvPicPr>
        <p:blipFill>
          <a:blip r:embed="rId4"/>
          <a:stretch>
            <a:fillRect/>
          </a:stretch>
        </p:blipFill>
        <p:spPr>
          <a:xfrm>
            <a:off x="4850238" y="2492896"/>
            <a:ext cx="3718622" cy="10801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正方形/長方形 6">
            <a:extLst>
              <a:ext uri="{FF2B5EF4-FFF2-40B4-BE49-F238E27FC236}">
                <a16:creationId xmlns:a16="http://schemas.microsoft.com/office/drawing/2014/main" id="{A6FCF9A7-1A49-4FDB-A606-38F577FB0B01}"/>
              </a:ext>
            </a:extLst>
          </p:cNvPr>
          <p:cNvSpPr/>
          <p:nvPr/>
        </p:nvSpPr>
        <p:spPr>
          <a:xfrm>
            <a:off x="7178738" y="2533293"/>
            <a:ext cx="1339322" cy="10397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5002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pic>
        <p:nvPicPr>
          <p:cNvPr id="3" name="図 2">
            <a:extLst>
              <a:ext uri="{FF2B5EF4-FFF2-40B4-BE49-F238E27FC236}">
                <a16:creationId xmlns:a16="http://schemas.microsoft.com/office/drawing/2014/main" id="{9085D593-B273-4A13-9DF6-D5630E896938}"/>
              </a:ext>
            </a:extLst>
          </p:cNvPr>
          <p:cNvPicPr>
            <a:picLocks noChangeAspect="1"/>
          </p:cNvPicPr>
          <p:nvPr/>
        </p:nvPicPr>
        <p:blipFill>
          <a:blip r:embed="rId3"/>
          <a:stretch>
            <a:fillRect/>
          </a:stretch>
        </p:blipFill>
        <p:spPr>
          <a:xfrm>
            <a:off x="917328" y="908720"/>
            <a:ext cx="4824536" cy="4945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正方形/長方形 5">
            <a:extLst>
              <a:ext uri="{FF2B5EF4-FFF2-40B4-BE49-F238E27FC236}">
                <a16:creationId xmlns:a16="http://schemas.microsoft.com/office/drawing/2014/main" id="{C7A04846-6C4D-4BFC-A7E4-48C5763F104F}"/>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3FDBEB37-5625-4BDF-AA40-8C91FCCDEFCB}"/>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en-US" altLang="ja-JP" sz="2800" spc="600">
                <a:ln w="57150">
                  <a:noFill/>
                </a:ln>
                <a:solidFill>
                  <a:srgbClr val="FFFFCC"/>
                </a:solidFill>
                <a:latin typeface="小塚ゴシック Pro B" pitchFamily="34" charset="-128"/>
                <a:ea typeface="小塚ゴシック Pro B" pitchFamily="34" charset="-128"/>
                <a:cs typeface="+mj-cs"/>
              </a:rPr>
              <a:t>A</a:t>
            </a:r>
            <a:r>
              <a:rPr lang="ja-JP" altLang="en-US" sz="2800" spc="600">
                <a:ln w="57150">
                  <a:noFill/>
                </a:ln>
                <a:solidFill>
                  <a:srgbClr val="FFFFCC"/>
                </a:solidFill>
                <a:latin typeface="小塚ゴシック Pro B" pitchFamily="34" charset="-128"/>
                <a:ea typeface="小塚ゴシック Pro B" pitchFamily="34" charset="-128"/>
                <a:cs typeface="+mj-cs"/>
              </a:rPr>
              <a:t>と</a:t>
            </a:r>
            <a:r>
              <a:rPr lang="en-US" altLang="ja-JP" sz="2800" spc="600">
                <a:ln w="57150">
                  <a:noFill/>
                </a:ln>
                <a:solidFill>
                  <a:srgbClr val="FFFFCC"/>
                </a:solidFill>
                <a:latin typeface="小塚ゴシック Pro B" pitchFamily="34" charset="-128"/>
                <a:ea typeface="小塚ゴシック Pro B" pitchFamily="34" charset="-128"/>
                <a:cs typeface="+mj-cs"/>
              </a:rPr>
              <a:t>B</a:t>
            </a:r>
            <a:r>
              <a:rPr lang="ja-JP" altLang="en-US" sz="2800" spc="600">
                <a:ln w="57150">
                  <a:noFill/>
                </a:ln>
                <a:solidFill>
                  <a:srgbClr val="FFFFCC"/>
                </a:solidFill>
                <a:latin typeface="小塚ゴシック Pro B" pitchFamily="34" charset="-128"/>
                <a:ea typeface="小塚ゴシック Pro B" pitchFamily="34" charset="-128"/>
                <a:cs typeface="+mj-cs"/>
              </a:rPr>
              <a:t>を</a:t>
            </a:r>
            <a:r>
              <a:rPr lang="ja-JP" altLang="en-US" sz="2800" spc="600">
                <a:ln w="57150">
                  <a:noFill/>
                </a:ln>
                <a:solidFill>
                  <a:srgbClr val="D78029"/>
                </a:solidFill>
                <a:latin typeface="小塚ゴシック Pro B" pitchFamily="34" charset="-128"/>
                <a:ea typeface="小塚ゴシック Pro B" pitchFamily="34" charset="-128"/>
                <a:cs typeface="+mj-cs"/>
              </a:rPr>
              <a:t>行ったり来たり</a:t>
            </a:r>
            <a:r>
              <a:rPr lang="ja-JP" altLang="en-US" sz="2800" spc="600">
                <a:ln w="57150">
                  <a:noFill/>
                </a:ln>
                <a:solidFill>
                  <a:srgbClr val="FFFFCC"/>
                </a:solidFill>
                <a:latin typeface="小塚ゴシック Pro B" pitchFamily="34" charset="-128"/>
                <a:ea typeface="小塚ゴシック Pro B" pitchFamily="34" charset="-128"/>
                <a:cs typeface="+mj-cs"/>
              </a:rPr>
              <a:t>する</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pic>
        <p:nvPicPr>
          <p:cNvPr id="8" name="図 7">
            <a:extLst>
              <a:ext uri="{FF2B5EF4-FFF2-40B4-BE49-F238E27FC236}">
                <a16:creationId xmlns:a16="http://schemas.microsoft.com/office/drawing/2014/main" id="{C44CE2A3-CF00-4542-ACB2-511F3D81180A}"/>
              </a:ext>
            </a:extLst>
          </p:cNvPr>
          <p:cNvPicPr>
            <a:picLocks noChangeAspect="1"/>
          </p:cNvPicPr>
          <p:nvPr/>
        </p:nvPicPr>
        <p:blipFill>
          <a:blip r:embed="rId4"/>
          <a:stretch>
            <a:fillRect/>
          </a:stretch>
        </p:blipFill>
        <p:spPr>
          <a:xfrm>
            <a:off x="5364088" y="3665587"/>
            <a:ext cx="3131840" cy="1565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楕円 8">
            <a:extLst>
              <a:ext uri="{FF2B5EF4-FFF2-40B4-BE49-F238E27FC236}">
                <a16:creationId xmlns:a16="http://schemas.microsoft.com/office/drawing/2014/main" id="{346F54A0-22BC-49CE-9A41-EC797B1B95FB}"/>
              </a:ext>
            </a:extLst>
          </p:cNvPr>
          <p:cNvSpPr/>
          <p:nvPr/>
        </p:nvSpPr>
        <p:spPr>
          <a:xfrm>
            <a:off x="6374052" y="3585956"/>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C8CAE25-73E0-453E-BFBB-E2E840C4DF15}"/>
              </a:ext>
            </a:extLst>
          </p:cNvPr>
          <p:cNvSpPr txBox="1"/>
          <p:nvPr/>
        </p:nvSpPr>
        <p:spPr>
          <a:xfrm>
            <a:off x="6399452" y="3540218"/>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rPr>
              <a:t>B</a:t>
            </a:r>
            <a:endParaRPr kumimoji="1" lang="ja-JP" altLang="en-US" sz="3200" b="1">
              <a:ln w="28575">
                <a:noFill/>
              </a:ln>
              <a:solidFill>
                <a:srgbClr val="FF0000"/>
              </a:solidFill>
              <a:effectLst>
                <a:outerShdw blurRad="50800" dist="38100" dir="2700000" algn="tl" rotWithShape="0">
                  <a:prstClr val="black">
                    <a:alpha val="40000"/>
                  </a:prstClr>
                </a:outerShdw>
              </a:effectLst>
            </a:endParaRPr>
          </a:p>
        </p:txBody>
      </p:sp>
      <p:sp>
        <p:nvSpPr>
          <p:cNvPr id="11" name="楕円 10">
            <a:extLst>
              <a:ext uri="{FF2B5EF4-FFF2-40B4-BE49-F238E27FC236}">
                <a16:creationId xmlns:a16="http://schemas.microsoft.com/office/drawing/2014/main" id="{9CAF5601-B7C1-4A86-A70B-CEA370676F70}"/>
              </a:ext>
            </a:extLst>
          </p:cNvPr>
          <p:cNvSpPr/>
          <p:nvPr/>
        </p:nvSpPr>
        <p:spPr>
          <a:xfrm>
            <a:off x="6374052" y="4818850"/>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2025A2B-1AF6-4F64-9AE6-E4CF5DFBE363}"/>
              </a:ext>
            </a:extLst>
          </p:cNvPr>
          <p:cNvSpPr txBox="1"/>
          <p:nvPr/>
        </p:nvSpPr>
        <p:spPr>
          <a:xfrm>
            <a:off x="6399452" y="4773112"/>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rPr>
              <a:t>A</a:t>
            </a:r>
            <a:endParaRPr kumimoji="1" lang="ja-JP" altLang="en-US" sz="3200" b="1">
              <a:ln w="28575">
                <a:noFill/>
              </a:ln>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9530701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
        <p:nvSpPr>
          <p:cNvPr id="6" name="正方形/長方形 5">
            <a:extLst>
              <a:ext uri="{FF2B5EF4-FFF2-40B4-BE49-F238E27FC236}">
                <a16:creationId xmlns:a16="http://schemas.microsoft.com/office/drawing/2014/main" id="{C7A04846-6C4D-4BFC-A7E4-48C5763F104F}"/>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3FDBEB37-5625-4BDF-AA40-8C91FCCDEFCB}"/>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00B0F0"/>
                </a:solidFill>
                <a:latin typeface="小塚ゴシック Pro B" pitchFamily="34" charset="-128"/>
                <a:ea typeface="小塚ゴシック Pro B" pitchFamily="34" charset="-128"/>
                <a:cs typeface="+mj-cs"/>
              </a:rPr>
              <a:t>初期値</a:t>
            </a:r>
            <a:r>
              <a:rPr lang="ja-JP" altLang="en-US" sz="2800" spc="600">
                <a:ln w="57150">
                  <a:noFill/>
                </a:ln>
                <a:solidFill>
                  <a:srgbClr val="FFFFCC"/>
                </a:solidFill>
                <a:latin typeface="小塚ゴシック Pro B" pitchFamily="34" charset="-128"/>
                <a:ea typeface="小塚ゴシック Pro B" pitchFamily="34" charset="-128"/>
                <a:cs typeface="+mj-cs"/>
              </a:rPr>
              <a:t>になるタイミングを</a:t>
            </a:r>
            <a:r>
              <a:rPr lang="ja-JP" altLang="en-US" sz="2800" spc="600">
                <a:ln w="57150">
                  <a:noFill/>
                </a:ln>
                <a:solidFill>
                  <a:srgbClr val="D78029"/>
                </a:solidFill>
                <a:latin typeface="小塚ゴシック Pro B" pitchFamily="34" charset="-128"/>
                <a:ea typeface="小塚ゴシック Pro B" pitchFamily="34" charset="-128"/>
                <a:cs typeface="+mj-cs"/>
              </a:rPr>
              <a:t>隠し</a:t>
            </a:r>
            <a:r>
              <a:rPr lang="ja-JP" altLang="en-US" sz="2800" spc="600">
                <a:ln w="57150">
                  <a:noFill/>
                </a:ln>
                <a:solidFill>
                  <a:srgbClr val="FFFFCC"/>
                </a:solidFill>
                <a:latin typeface="小塚ゴシック Pro B" pitchFamily="34" charset="-128"/>
                <a:ea typeface="小塚ゴシック Pro B" pitchFamily="34" charset="-128"/>
                <a:cs typeface="+mj-cs"/>
              </a:rPr>
              <a:t>ている</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pic>
        <p:nvPicPr>
          <p:cNvPr id="8" name="図 7">
            <a:extLst>
              <a:ext uri="{FF2B5EF4-FFF2-40B4-BE49-F238E27FC236}">
                <a16:creationId xmlns:a16="http://schemas.microsoft.com/office/drawing/2014/main" id="{C44CE2A3-CF00-4542-ACB2-511F3D81180A}"/>
              </a:ext>
            </a:extLst>
          </p:cNvPr>
          <p:cNvPicPr>
            <a:picLocks noChangeAspect="1"/>
          </p:cNvPicPr>
          <p:nvPr/>
        </p:nvPicPr>
        <p:blipFill>
          <a:blip r:embed="rId3"/>
          <a:stretch>
            <a:fillRect/>
          </a:stretch>
        </p:blipFill>
        <p:spPr>
          <a:xfrm>
            <a:off x="1198215" y="1567382"/>
            <a:ext cx="6747570" cy="3373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楕円 8">
            <a:extLst>
              <a:ext uri="{FF2B5EF4-FFF2-40B4-BE49-F238E27FC236}">
                <a16:creationId xmlns:a16="http://schemas.microsoft.com/office/drawing/2014/main" id="{346F54A0-22BC-49CE-9A41-EC797B1B95FB}"/>
              </a:ext>
            </a:extLst>
          </p:cNvPr>
          <p:cNvSpPr/>
          <p:nvPr/>
        </p:nvSpPr>
        <p:spPr>
          <a:xfrm>
            <a:off x="3754512" y="1905271"/>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0C8CAE25-73E0-453E-BFBB-E2E840C4DF15}"/>
              </a:ext>
            </a:extLst>
          </p:cNvPr>
          <p:cNvSpPr txBox="1"/>
          <p:nvPr/>
        </p:nvSpPr>
        <p:spPr>
          <a:xfrm>
            <a:off x="3779912" y="1859533"/>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rPr>
              <a:t>B</a:t>
            </a:r>
            <a:endParaRPr kumimoji="1" lang="ja-JP" altLang="en-US" sz="3200" b="1">
              <a:ln w="28575">
                <a:noFill/>
              </a:ln>
              <a:solidFill>
                <a:srgbClr val="FF0000"/>
              </a:solidFill>
              <a:effectLst>
                <a:outerShdw blurRad="50800" dist="38100" dir="2700000" algn="tl" rotWithShape="0">
                  <a:prstClr val="black">
                    <a:alpha val="40000"/>
                  </a:prstClr>
                </a:outerShdw>
              </a:effectLst>
            </a:endParaRPr>
          </a:p>
        </p:txBody>
      </p:sp>
      <p:sp>
        <p:nvSpPr>
          <p:cNvPr id="11" name="楕円 10">
            <a:extLst>
              <a:ext uri="{FF2B5EF4-FFF2-40B4-BE49-F238E27FC236}">
                <a16:creationId xmlns:a16="http://schemas.microsoft.com/office/drawing/2014/main" id="{9CAF5601-B7C1-4A86-A70B-CEA370676F70}"/>
              </a:ext>
            </a:extLst>
          </p:cNvPr>
          <p:cNvSpPr/>
          <p:nvPr/>
        </p:nvSpPr>
        <p:spPr>
          <a:xfrm>
            <a:off x="3754512" y="4040920"/>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D2025A2B-1AF6-4F64-9AE6-E4CF5DFBE363}"/>
              </a:ext>
            </a:extLst>
          </p:cNvPr>
          <p:cNvSpPr txBox="1"/>
          <p:nvPr/>
        </p:nvSpPr>
        <p:spPr>
          <a:xfrm>
            <a:off x="3779912" y="3995182"/>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rPr>
              <a:t>A</a:t>
            </a:r>
            <a:endParaRPr kumimoji="1" lang="ja-JP" altLang="en-US" sz="3200" b="1">
              <a:ln w="28575">
                <a:noFill/>
              </a:ln>
              <a:solidFill>
                <a:srgbClr val="FF0000"/>
              </a:solidFill>
              <a:effectLst>
                <a:outerShdw blurRad="50800" dist="38100" dir="2700000" algn="tl" rotWithShape="0">
                  <a:prstClr val="black">
                    <a:alpha val="40000"/>
                  </a:prstClr>
                </a:outerShdw>
              </a:effectLst>
            </a:endParaRPr>
          </a:p>
        </p:txBody>
      </p:sp>
      <p:sp>
        <p:nvSpPr>
          <p:cNvPr id="2" name="楕円 1">
            <a:extLst>
              <a:ext uri="{FF2B5EF4-FFF2-40B4-BE49-F238E27FC236}">
                <a16:creationId xmlns:a16="http://schemas.microsoft.com/office/drawing/2014/main" id="{82356AD3-D927-469D-81CB-D4A80D4A92E4}"/>
              </a:ext>
            </a:extLst>
          </p:cNvPr>
          <p:cNvSpPr/>
          <p:nvPr/>
        </p:nvSpPr>
        <p:spPr>
          <a:xfrm>
            <a:off x="2725192" y="2532679"/>
            <a:ext cx="332428" cy="332428"/>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217F0409-F14A-4517-A2AE-12183102A29C}"/>
              </a:ext>
            </a:extLst>
          </p:cNvPr>
          <p:cNvSpPr/>
          <p:nvPr/>
        </p:nvSpPr>
        <p:spPr>
          <a:xfrm>
            <a:off x="3840326" y="2532679"/>
            <a:ext cx="332428" cy="332428"/>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9CE84AB-ABFE-4685-9F90-1567229DFA41}"/>
              </a:ext>
            </a:extLst>
          </p:cNvPr>
          <p:cNvSpPr/>
          <p:nvPr/>
        </p:nvSpPr>
        <p:spPr>
          <a:xfrm>
            <a:off x="5003060" y="2532679"/>
            <a:ext cx="332428" cy="332428"/>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6" name="楕円 15">
            <a:extLst>
              <a:ext uri="{FF2B5EF4-FFF2-40B4-BE49-F238E27FC236}">
                <a16:creationId xmlns:a16="http://schemas.microsoft.com/office/drawing/2014/main" id="{10F1AC63-25A5-4AFC-8148-E8D3140EC2FB}"/>
              </a:ext>
            </a:extLst>
          </p:cNvPr>
          <p:cNvSpPr/>
          <p:nvPr/>
        </p:nvSpPr>
        <p:spPr>
          <a:xfrm>
            <a:off x="6118194" y="2532679"/>
            <a:ext cx="332428" cy="332428"/>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7" name="楕円 16">
            <a:extLst>
              <a:ext uri="{FF2B5EF4-FFF2-40B4-BE49-F238E27FC236}">
                <a16:creationId xmlns:a16="http://schemas.microsoft.com/office/drawing/2014/main" id="{6CB1D3DE-552B-4CF2-8196-0489ECCC381B}"/>
              </a:ext>
            </a:extLst>
          </p:cNvPr>
          <p:cNvSpPr/>
          <p:nvPr/>
        </p:nvSpPr>
        <p:spPr>
          <a:xfrm>
            <a:off x="2149128" y="3648293"/>
            <a:ext cx="332428" cy="332428"/>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4D5E6635-944E-4EA8-8297-DFD7EE95497E}"/>
              </a:ext>
            </a:extLst>
          </p:cNvPr>
          <p:cNvSpPr/>
          <p:nvPr/>
        </p:nvSpPr>
        <p:spPr>
          <a:xfrm>
            <a:off x="3264262" y="3648293"/>
            <a:ext cx="332428" cy="332428"/>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8262390F-A401-4B10-A630-68D3A11FC28C}"/>
              </a:ext>
            </a:extLst>
          </p:cNvPr>
          <p:cNvSpPr/>
          <p:nvPr/>
        </p:nvSpPr>
        <p:spPr>
          <a:xfrm>
            <a:off x="4426996" y="3648293"/>
            <a:ext cx="332428" cy="332428"/>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23E354FD-FB51-4E5C-A85A-BAA470508736}"/>
              </a:ext>
            </a:extLst>
          </p:cNvPr>
          <p:cNvSpPr/>
          <p:nvPr/>
        </p:nvSpPr>
        <p:spPr>
          <a:xfrm>
            <a:off x="5542130" y="3648293"/>
            <a:ext cx="332428" cy="332428"/>
          </a:xfrm>
          <a:prstGeom prst="ellipse">
            <a:avLst/>
          </a:prstGeom>
          <a:solidFill>
            <a:srgbClr val="00B0F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87189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620688"/>
            <a:ext cx="8676456" cy="1728192"/>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他にも</a:t>
            </a:r>
            <a:r>
              <a:rPr lang="ja-JP" altLang="en-US" sz="2800" spc="600">
                <a:ln w="57150">
                  <a:noFill/>
                </a:ln>
                <a:solidFill>
                  <a:srgbClr val="D78029"/>
                </a:solidFill>
                <a:latin typeface="小塚ゴシック Pro B" pitchFamily="34" charset="-128"/>
                <a:ea typeface="小塚ゴシック Pro B" pitchFamily="34" charset="-128"/>
                <a:cs typeface="+mj-cs"/>
              </a:rPr>
              <a:t>矩形波</a:t>
            </a:r>
            <a:r>
              <a:rPr lang="ja-JP" altLang="en-US" sz="2800" spc="600">
                <a:ln w="57150">
                  <a:noFill/>
                </a:ln>
                <a:solidFill>
                  <a:srgbClr val="FFFFCC"/>
                </a:solidFill>
                <a:latin typeface="小塚ゴシック Pro B" pitchFamily="34" charset="-128"/>
                <a:ea typeface="小塚ゴシック Pro B" pitchFamily="34" charset="-128"/>
                <a:cs typeface="+mj-cs"/>
              </a:rPr>
              <a:t>でブレンドする例もある</a:t>
            </a: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三角波や矩形波も組み方は色々ある様子</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643E530F-2392-46FA-A020-862DE4DB7AED}"/>
              </a:ext>
            </a:extLst>
          </p:cNvPr>
          <p:cNvPicPr>
            <a:picLocks noChangeAspect="1"/>
          </p:cNvPicPr>
          <p:nvPr/>
        </p:nvPicPr>
        <p:blipFill>
          <a:blip r:embed="rId3"/>
          <a:stretch>
            <a:fillRect/>
          </a:stretch>
        </p:blipFill>
        <p:spPr>
          <a:xfrm>
            <a:off x="2396406" y="3454400"/>
            <a:ext cx="4351189" cy="3018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タイトル 1">
            <a:extLst>
              <a:ext uri="{FF2B5EF4-FFF2-40B4-BE49-F238E27FC236}">
                <a16:creationId xmlns:a16="http://schemas.microsoft.com/office/drawing/2014/main" id="{1297554F-8E41-44A3-8BC8-B54EE16132F9}"/>
              </a:ext>
            </a:extLst>
          </p:cNvPr>
          <p:cNvSpPr txBox="1">
            <a:spLocks/>
          </p:cNvSpPr>
          <p:nvPr/>
        </p:nvSpPr>
        <p:spPr>
          <a:xfrm>
            <a:off x="233772" y="2076072"/>
            <a:ext cx="8676456" cy="1697743"/>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000" spc="300">
                <a:ln w="57150">
                  <a:noFill/>
                </a:ln>
                <a:solidFill>
                  <a:srgbClr val="FFFFCC"/>
                </a:solidFill>
                <a:latin typeface="小塚ゴシック Pro B" pitchFamily="34" charset="-128"/>
                <a:ea typeface="小塚ゴシック Pro B" pitchFamily="34" charset="-128"/>
                <a:cs typeface="+mj-cs"/>
              </a:rPr>
              <a:t>三角波、のこぎり波、矩形波、その他の数式 </a:t>
            </a:r>
            <a:r>
              <a:rPr lang="en-US" altLang="ja-JP" sz="2000" spc="300">
                <a:ln w="57150">
                  <a:noFill/>
                </a:ln>
                <a:solidFill>
                  <a:srgbClr val="FFFFCC"/>
                </a:solidFill>
                <a:latin typeface="小塚ゴシック Pro B" pitchFamily="34" charset="-128"/>
                <a:ea typeface="小塚ゴシック Pro B" pitchFamily="34" charset="-128"/>
                <a:cs typeface="+mj-cs"/>
              </a:rPr>
              <a:t>| </a:t>
            </a:r>
            <a:r>
              <a:rPr lang="ja-JP" altLang="en-US" sz="2000" spc="300">
                <a:ln w="57150">
                  <a:noFill/>
                </a:ln>
                <a:solidFill>
                  <a:srgbClr val="FFFFCC"/>
                </a:solidFill>
                <a:latin typeface="小塚ゴシック Pro B" pitchFamily="34" charset="-128"/>
                <a:ea typeface="小塚ゴシック Pro B" pitchFamily="34" charset="-128"/>
                <a:cs typeface="+mj-cs"/>
              </a:rPr>
              <a:t>シキノート</a:t>
            </a:r>
            <a:endParaRPr lang="en-US" altLang="ja-JP" sz="2000" spc="30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hlinkClick r:id="rId4"/>
              </a:rPr>
              <a:t>http://slpr.sakura.ne.jp/qp/periodic-analytical/</a:t>
            </a:r>
            <a:endParaRPr lang="en-US" altLang="ja-JP" sz="1400" spc="3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421011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3">
            <a:extLst>
              <a:ext uri="{FF2B5EF4-FFF2-40B4-BE49-F238E27FC236}">
                <a16:creationId xmlns:a16="http://schemas.microsoft.com/office/drawing/2014/main" id="{B238A074-1D3A-4478-A747-D5F6410E1CFD}"/>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W</a:t>
            </a:r>
            <a:r>
              <a:rPr lang="en-US" altLang="ja-JP" sz="3600" spc="600">
                <a:solidFill>
                  <a:srgbClr val="FFFFCC"/>
                </a:solidFill>
                <a:latin typeface="Pier Sans Medium" panose="00000600000000000000" pitchFamily="50" charset="0"/>
                <a:cs typeface="Aharoni" panose="02010803020104030203" pitchFamily="2" charset="-79"/>
              </a:rPr>
              <a:t>hat is flowmap?</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2DA4D643-F1E0-492E-9B47-69B8CB16A206}"/>
              </a:ext>
            </a:extLst>
          </p:cNvPr>
          <p:cNvPicPr>
            <a:picLocks noChangeAspect="1"/>
          </p:cNvPicPr>
          <p:nvPr/>
        </p:nvPicPr>
        <p:blipFill>
          <a:blip r:embed="rId2"/>
          <a:stretch>
            <a:fillRect/>
          </a:stretch>
        </p:blipFill>
        <p:spPr>
          <a:xfrm>
            <a:off x="251460" y="937979"/>
            <a:ext cx="8641080" cy="5587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正方形/長方形 3">
            <a:extLst>
              <a:ext uri="{FF2B5EF4-FFF2-40B4-BE49-F238E27FC236}">
                <a16:creationId xmlns:a16="http://schemas.microsoft.com/office/drawing/2014/main" id="{F7FAF0C6-E77F-479D-9E7C-550C3C92B4C6}"/>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タイトル 1">
            <a:extLst>
              <a:ext uri="{FF2B5EF4-FFF2-40B4-BE49-F238E27FC236}">
                <a16:creationId xmlns:a16="http://schemas.microsoft.com/office/drawing/2014/main" id="{F3F42F35-B66D-4C8C-AE2C-7DE53367CFA3}"/>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こんなテクスチャを使って</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3241430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AFD31002-E2AC-4CDB-B4E1-692E697EBB07}"/>
              </a:ext>
            </a:extLst>
          </p:cNvPr>
          <p:cNvPicPr>
            <a:picLocks noChangeAspect="1"/>
          </p:cNvPicPr>
          <p:nvPr/>
        </p:nvPicPr>
        <p:blipFill>
          <a:blip r:embed="rId3"/>
          <a:stretch>
            <a:fillRect/>
          </a:stretch>
        </p:blipFill>
        <p:spPr>
          <a:xfrm>
            <a:off x="0" y="843279"/>
            <a:ext cx="9144000" cy="48899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
        <p:nvSpPr>
          <p:cNvPr id="6" name="正方形/長方形 5">
            <a:extLst>
              <a:ext uri="{FF2B5EF4-FFF2-40B4-BE49-F238E27FC236}">
                <a16:creationId xmlns:a16="http://schemas.microsoft.com/office/drawing/2014/main" id="{C7A04846-6C4D-4BFC-A7E4-48C5763F104F}"/>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3FDBEB37-5625-4BDF-AA40-8C91FCCDEFCB}"/>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つまりこれがフローマップの</a:t>
            </a:r>
            <a:r>
              <a:rPr lang="ja-JP" altLang="en-US" sz="2800" spc="600">
                <a:ln w="57150">
                  <a:noFill/>
                </a:ln>
                <a:solidFill>
                  <a:srgbClr val="D78029"/>
                </a:solidFill>
                <a:latin typeface="小塚ゴシック Pro B" pitchFamily="34" charset="-128"/>
                <a:ea typeface="小塚ゴシック Pro B" pitchFamily="34" charset="-128"/>
                <a:cs typeface="+mj-cs"/>
              </a:rPr>
              <a:t>最小</a:t>
            </a:r>
            <a:r>
              <a:rPr lang="ja-JP" altLang="en-US" sz="2800" spc="600">
                <a:ln w="57150">
                  <a:noFill/>
                </a:ln>
                <a:solidFill>
                  <a:srgbClr val="FFFFCC"/>
                </a:solidFill>
                <a:latin typeface="小塚ゴシック Pro B" pitchFamily="34" charset="-128"/>
                <a:ea typeface="小塚ゴシック Pro B" pitchFamily="34" charset="-128"/>
                <a:cs typeface="+mj-cs"/>
              </a:rPr>
              <a:t>構成</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2395402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lnSpcReduction="10000"/>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あとは必要に応じて</a:t>
            </a:r>
            <a:r>
              <a:rPr lang="ja-JP" altLang="en-US" sz="2800" spc="600">
                <a:ln w="57150">
                  <a:noFill/>
                </a:ln>
                <a:solidFill>
                  <a:srgbClr val="D78029"/>
                </a:solidFill>
                <a:latin typeface="小塚ゴシック Pro B" pitchFamily="34" charset="-128"/>
                <a:ea typeface="小塚ゴシック Pro B" pitchFamily="34" charset="-128"/>
                <a:cs typeface="+mj-cs"/>
              </a:rPr>
              <a:t>パラメータ</a:t>
            </a:r>
            <a:r>
              <a:rPr lang="ja-JP" altLang="en-US" sz="2800" spc="600">
                <a:ln w="57150">
                  <a:noFill/>
                </a:ln>
                <a:solidFill>
                  <a:srgbClr val="FFFFCC"/>
                </a:solidFill>
                <a:latin typeface="小塚ゴシック Pro B" pitchFamily="34" charset="-128"/>
                <a:ea typeface="小塚ゴシック Pro B" pitchFamily="34" charset="-128"/>
                <a:cs typeface="+mj-cs"/>
              </a:rPr>
              <a:t>を追加</a:t>
            </a: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・ベースとなるテクスチャのタイリング数</a:t>
            </a:r>
            <a:br>
              <a:rPr lang="en-US" altLang="ja-JP" sz="2800" spc="600">
                <a:ln w="57150">
                  <a:noFill/>
                </a:ln>
                <a:solidFill>
                  <a:srgbClr val="FFFFCC"/>
                </a:solidFill>
                <a:latin typeface="小塚ゴシック Pro B" pitchFamily="34" charset="-128"/>
                <a:ea typeface="小塚ゴシック Pro B" pitchFamily="34" charset="-128"/>
                <a:cs typeface="+mj-cs"/>
              </a:rPr>
            </a:br>
            <a:r>
              <a:rPr lang="ja-JP" altLang="en-US" sz="2800" spc="600">
                <a:ln w="57150">
                  <a:noFill/>
                </a:ln>
                <a:solidFill>
                  <a:srgbClr val="FFFFCC"/>
                </a:solidFill>
                <a:latin typeface="小塚ゴシック Pro B" pitchFamily="34" charset="-128"/>
                <a:ea typeface="小塚ゴシック Pro B" pitchFamily="34" charset="-128"/>
                <a:cs typeface="+mj-cs"/>
              </a:rPr>
              <a:t>・</a:t>
            </a:r>
            <a:r>
              <a:rPr lang="ja-JP" altLang="en-US" sz="2800" spc="600">
                <a:ln w="57150">
                  <a:noFill/>
                </a:ln>
                <a:solidFill>
                  <a:srgbClr val="FFFFCC"/>
                </a:solidFill>
                <a:latin typeface="小塚ゴシック Pro B" pitchFamily="34" charset="-128"/>
                <a:ea typeface="小塚ゴシック Pro B" pitchFamily="34" charset="-128"/>
              </a:rPr>
              <a:t>ベースとなるテクスチャの</a:t>
            </a:r>
            <a:r>
              <a:rPr lang="en-US" altLang="ja-JP" sz="2800" spc="600">
                <a:ln w="57150">
                  <a:noFill/>
                </a:ln>
                <a:solidFill>
                  <a:srgbClr val="FFFFCC"/>
                </a:solidFill>
                <a:latin typeface="小塚ゴシック Pro B" pitchFamily="34" charset="-128"/>
                <a:ea typeface="小塚ゴシック Pro B" pitchFamily="34" charset="-128"/>
              </a:rPr>
              <a:t>UV</a:t>
            </a:r>
            <a:r>
              <a:rPr lang="ja-JP" altLang="en-US" sz="2800" spc="600">
                <a:ln w="57150">
                  <a:noFill/>
                </a:ln>
                <a:solidFill>
                  <a:srgbClr val="FFFFCC"/>
                </a:solidFill>
                <a:latin typeface="小塚ゴシック Pro B" pitchFamily="34" charset="-128"/>
                <a:ea typeface="小塚ゴシック Pro B" pitchFamily="34" charset="-128"/>
              </a:rPr>
              <a:t>移動速度</a:t>
            </a:r>
            <a:br>
              <a:rPr lang="en-US" altLang="ja-JP" sz="2800" spc="600">
                <a:ln w="57150">
                  <a:noFill/>
                </a:ln>
                <a:solidFill>
                  <a:srgbClr val="FFFFCC"/>
                </a:solidFill>
                <a:latin typeface="小塚ゴシック Pro B" pitchFamily="34" charset="-128"/>
                <a:ea typeface="小塚ゴシック Pro B" pitchFamily="34" charset="-128"/>
                <a:cs typeface="+mj-cs"/>
              </a:rPr>
            </a:br>
            <a:r>
              <a:rPr lang="ja-JP" altLang="en-US" sz="2800" spc="600">
                <a:ln w="57150">
                  <a:noFill/>
                </a:ln>
                <a:solidFill>
                  <a:srgbClr val="FFFFCC"/>
                </a:solidFill>
                <a:latin typeface="小塚ゴシック Pro B" pitchFamily="34" charset="-128"/>
                <a:ea typeface="小塚ゴシック Pro B" pitchFamily="34" charset="-128"/>
                <a:cs typeface="+mj-cs"/>
              </a:rPr>
              <a:t>・フローマップテクスチャのタイリング数</a:t>
            </a:r>
            <a:br>
              <a:rPr lang="en-US" altLang="ja-JP" sz="2800" spc="600">
                <a:ln w="57150">
                  <a:noFill/>
                </a:ln>
                <a:solidFill>
                  <a:srgbClr val="FFFFCC"/>
                </a:solidFill>
                <a:latin typeface="小塚ゴシック Pro B" pitchFamily="34" charset="-128"/>
                <a:ea typeface="小塚ゴシック Pro B" pitchFamily="34" charset="-128"/>
                <a:cs typeface="+mj-cs"/>
              </a:rPr>
            </a:br>
            <a:r>
              <a:rPr lang="ja-JP" altLang="en-US" sz="2800" spc="600">
                <a:ln w="57150">
                  <a:noFill/>
                </a:ln>
                <a:solidFill>
                  <a:srgbClr val="FFFFCC"/>
                </a:solidFill>
                <a:latin typeface="小塚ゴシック Pro B" pitchFamily="34" charset="-128"/>
                <a:ea typeface="小塚ゴシック Pro B" pitchFamily="34" charset="-128"/>
                <a:cs typeface="+mj-cs"/>
              </a:rPr>
              <a:t>・時間の速度</a:t>
            </a:r>
            <a:br>
              <a:rPr lang="en-US" altLang="ja-JP" sz="2800" spc="600">
                <a:ln w="57150">
                  <a:noFill/>
                </a:ln>
                <a:solidFill>
                  <a:srgbClr val="FFFFCC"/>
                </a:solidFill>
                <a:latin typeface="小塚ゴシック Pro B" pitchFamily="34" charset="-128"/>
                <a:ea typeface="小塚ゴシック Pro B" pitchFamily="34" charset="-128"/>
                <a:cs typeface="+mj-cs"/>
              </a:rPr>
            </a:br>
            <a:r>
              <a:rPr lang="ja-JP" altLang="en-US" sz="2800" spc="600">
                <a:ln w="57150">
                  <a:noFill/>
                </a:ln>
                <a:solidFill>
                  <a:srgbClr val="FFFFCC"/>
                </a:solidFill>
                <a:latin typeface="小塚ゴシック Pro B" pitchFamily="34" charset="-128"/>
                <a:ea typeface="小塚ゴシック Pro B" pitchFamily="34" charset="-128"/>
                <a:cs typeface="+mj-cs"/>
              </a:rPr>
              <a:t>・</a:t>
            </a:r>
            <a:r>
              <a:rPr lang="en-US" altLang="ja-JP" sz="2800" spc="600">
                <a:ln w="57150">
                  <a:noFill/>
                </a:ln>
                <a:solidFill>
                  <a:srgbClr val="FFFFCC"/>
                </a:solidFill>
                <a:latin typeface="小塚ゴシック Pro B" pitchFamily="34" charset="-128"/>
                <a:ea typeface="小塚ゴシック Pro B" pitchFamily="34" charset="-128"/>
                <a:cs typeface="+mj-cs"/>
              </a:rPr>
              <a:t>UV</a:t>
            </a:r>
            <a:r>
              <a:rPr lang="ja-JP" altLang="en-US" sz="2800" spc="600">
                <a:ln w="57150">
                  <a:noFill/>
                </a:ln>
                <a:solidFill>
                  <a:srgbClr val="FFFFCC"/>
                </a:solidFill>
                <a:latin typeface="小塚ゴシック Pro B" pitchFamily="34" charset="-128"/>
                <a:ea typeface="小塚ゴシック Pro B" pitchFamily="34" charset="-128"/>
                <a:cs typeface="+mj-cs"/>
              </a:rPr>
              <a:t>の移動量</a:t>
            </a:r>
            <a:endParaRPr lang="en-US" altLang="ja-JP" sz="28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kumimoji="1" lang="ja-JP" altLang="en-US" sz="2800" b="0" i="0" u="none" strike="noStrike" kern="1200" cap="none" spc="600" normalizeH="0" baseline="0" noProof="0">
                <a:ln w="57150">
                  <a:noFill/>
                </a:ln>
                <a:solidFill>
                  <a:srgbClr val="FFFFCC"/>
                </a:solidFill>
                <a:effectLst/>
                <a:uLnTx/>
                <a:uFillTx/>
                <a:latin typeface="小塚ゴシック Pro B" pitchFamily="34" charset="-128"/>
                <a:ea typeface="小塚ゴシック Pro B" pitchFamily="34" charset="-128"/>
                <a:cs typeface="+mj-cs"/>
              </a:rPr>
              <a:t>・</a:t>
            </a:r>
            <a:r>
              <a:rPr lang="en-US" altLang="ja-JP" sz="2800" spc="600">
                <a:ln w="57150">
                  <a:noFill/>
                </a:ln>
                <a:solidFill>
                  <a:srgbClr val="FFFFCC"/>
                </a:solidFill>
                <a:latin typeface="小塚ゴシック Pro B" pitchFamily="34" charset="-128"/>
                <a:ea typeface="小塚ゴシック Pro B" pitchFamily="34" charset="-128"/>
                <a:cs typeface="+mj-cs"/>
              </a:rPr>
              <a:t>etc</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9317711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861DE030-BF90-4B65-9FEC-6A36CCDAB70A}"/>
              </a:ext>
            </a:extLst>
          </p:cNvPr>
          <p:cNvPicPr>
            <a:picLocks noChangeAspect="1"/>
          </p:cNvPicPr>
          <p:nvPr/>
        </p:nvPicPr>
        <p:blipFill>
          <a:blip r:embed="rId3"/>
          <a:stretch>
            <a:fillRect/>
          </a:stretch>
        </p:blipFill>
        <p:spPr>
          <a:xfrm>
            <a:off x="409289" y="908720"/>
            <a:ext cx="8325423" cy="56886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正方形/長方形 5">
            <a:extLst>
              <a:ext uri="{FF2B5EF4-FFF2-40B4-BE49-F238E27FC236}">
                <a16:creationId xmlns:a16="http://schemas.microsoft.com/office/drawing/2014/main" id="{CA181485-B7ED-4F5F-AA1F-5F9E8EA60497}"/>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8609D049-D696-4C81-B6BB-5D59E0E1B534}"/>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en-US" altLang="ja-JP" sz="2800" spc="600">
                <a:ln w="57150">
                  <a:noFill/>
                </a:ln>
                <a:solidFill>
                  <a:srgbClr val="FFFFCC"/>
                </a:solidFill>
                <a:latin typeface="小塚ゴシック Pro B" pitchFamily="34" charset="-128"/>
                <a:ea typeface="小塚ゴシック Pro B" pitchFamily="34" charset="-128"/>
                <a:cs typeface="+mj-cs"/>
              </a:rPr>
              <a:t>UE4</a:t>
            </a:r>
            <a:r>
              <a:rPr lang="ja-JP" altLang="en-US" sz="2800" spc="600">
                <a:ln w="57150">
                  <a:noFill/>
                </a:ln>
                <a:solidFill>
                  <a:srgbClr val="FFFFCC"/>
                </a:solidFill>
                <a:latin typeface="小塚ゴシック Pro B" pitchFamily="34" charset="-128"/>
                <a:ea typeface="小塚ゴシック Pro B" pitchFamily="34" charset="-128"/>
                <a:cs typeface="+mj-cs"/>
              </a:rPr>
              <a:t>標準でフローマップの</a:t>
            </a:r>
            <a:r>
              <a:rPr lang="ja-JP" altLang="en-US" sz="2800" spc="600">
                <a:ln w="57150">
                  <a:noFill/>
                </a:ln>
                <a:solidFill>
                  <a:srgbClr val="D78029"/>
                </a:solidFill>
                <a:latin typeface="小塚ゴシック Pro B" pitchFamily="34" charset="-128"/>
                <a:ea typeface="小塚ゴシック Pro B" pitchFamily="34" charset="-128"/>
                <a:cs typeface="+mj-cs"/>
              </a:rPr>
              <a:t>関数</a:t>
            </a:r>
            <a:r>
              <a:rPr lang="ja-JP" altLang="en-US" sz="2800" spc="600">
                <a:ln w="57150">
                  <a:noFill/>
                </a:ln>
                <a:solidFill>
                  <a:srgbClr val="FFFFCC"/>
                </a:solidFill>
                <a:latin typeface="小塚ゴシック Pro B" pitchFamily="34" charset="-128"/>
                <a:ea typeface="小塚ゴシック Pro B" pitchFamily="34" charset="-128"/>
                <a:cs typeface="+mj-cs"/>
              </a:rPr>
              <a:t>もある</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3531111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B3B5F69-19FA-4D65-BD92-D10CBE3B85A3}"/>
              </a:ext>
            </a:extLst>
          </p:cNvPr>
          <p:cNvSpPr txBox="1">
            <a:spLocks/>
          </p:cNvSpPr>
          <p:nvPr/>
        </p:nvSpPr>
        <p:spPr>
          <a:xfrm>
            <a:off x="685800" y="2564904"/>
            <a:ext cx="7772400" cy="1340941"/>
          </a:xfrm>
          <a:prstGeom prst="rect">
            <a:avLst/>
          </a:prstGeom>
        </p:spPr>
        <p:txBody>
          <a:bodyPr vert="horz" lIns="91440" tIns="45720" rIns="91440" bIns="45720" rtlCol="0" anchor="ctr">
            <a:normAutofit/>
          </a:bodyPr>
          <a:lstStyle/>
          <a:p>
            <a:pPr lvl="0" algn="ctr" fontAlgn="auto">
              <a:spcAft>
                <a:spcPts val="0"/>
              </a:spcAft>
              <a:tabLst>
                <a:tab pos="5738813" algn="l"/>
              </a:tabLst>
              <a:defRPr/>
            </a:pPr>
            <a:r>
              <a:rPr lang="en-US" altLang="ja-JP" sz="4000" spc="600">
                <a:ln w="57150">
                  <a:noFill/>
                </a:ln>
                <a:solidFill>
                  <a:schemeClr val="accent3"/>
                </a:solidFill>
                <a:effectLst/>
                <a:latin typeface="Pier Sans Medium" panose="00000600000000000000" pitchFamily="50" charset="0"/>
                <a:ea typeface="Cornerstone" pitchFamily="2" charset="-128"/>
                <a:cs typeface="Cornerstone" pitchFamily="2" charset="-128"/>
              </a:rPr>
              <a:t>R</a:t>
            </a:r>
            <a:r>
              <a:rPr lang="en-US" altLang="ja-JP" sz="4000" spc="600">
                <a:ln w="57150">
                  <a:noFill/>
                </a:ln>
                <a:solidFill>
                  <a:srgbClr val="E1E0CD"/>
                </a:solidFill>
                <a:effectLst/>
                <a:latin typeface="Pier Sans Medium" panose="00000600000000000000" pitchFamily="50" charset="0"/>
                <a:ea typeface="Cornerstone" pitchFamily="2" charset="-128"/>
                <a:cs typeface="Cornerstone" pitchFamily="2" charset="-128"/>
              </a:rPr>
              <a:t>elevant Information</a:t>
            </a:r>
            <a:endParaRPr kumimoji="1" lang="ja-JP" altLang="en-US" sz="4000" i="0" u="none" strike="noStrike" kern="1200" cap="none" spc="600" normalizeH="0" noProof="0" dirty="0">
              <a:ln w="57150">
                <a:noFill/>
              </a:ln>
              <a:solidFill>
                <a:srgbClr val="E1E0CD"/>
              </a:solidFill>
              <a:effectLst/>
              <a:uLnTx/>
              <a:uFillTx/>
              <a:latin typeface="Pier Sans Medium" panose="00000600000000000000" pitchFamily="50" charset="0"/>
              <a:ea typeface="Cornerstone" pitchFamily="2" charset="-128"/>
              <a:cs typeface="Cornerstone" pitchFamily="2" charset="-128"/>
            </a:endParaRPr>
          </a:p>
        </p:txBody>
      </p:sp>
      <p:sp>
        <p:nvSpPr>
          <p:cNvPr id="3" name="タイトル 1">
            <a:extLst>
              <a:ext uri="{FF2B5EF4-FFF2-40B4-BE49-F238E27FC236}">
                <a16:creationId xmlns:a16="http://schemas.microsoft.com/office/drawing/2014/main" id="{3F20E552-1387-41AF-A4D0-F81DB1669596}"/>
              </a:ext>
            </a:extLst>
          </p:cNvPr>
          <p:cNvSpPr txBox="1">
            <a:spLocks/>
          </p:cNvSpPr>
          <p:nvPr/>
        </p:nvSpPr>
        <p:spPr>
          <a:xfrm>
            <a:off x="685800" y="3379390"/>
            <a:ext cx="7772400" cy="787275"/>
          </a:xfrm>
          <a:prstGeom prst="rect">
            <a:avLst/>
          </a:prstGeom>
        </p:spPr>
        <p:txBody>
          <a:bodyPr vert="horz" lIns="91440" tIns="45720" rIns="91440" bIns="45720" rtlCol="0" anchor="ctr">
            <a:normAutofit/>
          </a:bodyPr>
          <a:lstStyle/>
          <a:p>
            <a:pPr lvl="0" algn="ctr" fontAlgn="auto">
              <a:spcAft>
                <a:spcPts val="0"/>
              </a:spcAft>
              <a:defRPr/>
            </a:pP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a:t>
            </a:r>
            <a:r>
              <a:rPr lang="ja-JP" altLang="en-US"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関連情報</a:t>
            </a:r>
            <a:r>
              <a:rPr lang="en-US" altLang="ja-JP" spc="1000">
                <a:ln w="57150">
                  <a:noFill/>
                </a:ln>
                <a:solidFill>
                  <a:schemeClr val="accent3"/>
                </a:solidFill>
                <a:effectLst/>
                <a:latin typeface="小塚ゴシック Pr6N R" panose="020B0400000000000000" pitchFamily="34" charset="-128"/>
                <a:ea typeface="小塚ゴシック Pr6N R" panose="020B0400000000000000" pitchFamily="34" charset="-128"/>
                <a:cs typeface="Cornerstone" pitchFamily="2" charset="-128"/>
              </a:rPr>
              <a:t>-</a:t>
            </a:r>
            <a:endParaRPr kumimoji="1" lang="ja-JP" altLang="en-US" i="0" u="none" strike="noStrike" kern="1200" cap="none" spc="1000" normalizeH="0" noProof="0" dirty="0">
              <a:ln w="57150">
                <a:noFill/>
              </a:ln>
              <a:solidFill>
                <a:schemeClr val="accent3"/>
              </a:solidFill>
              <a:effectLst/>
              <a:uLnTx/>
              <a:uFillTx/>
              <a:latin typeface="小塚ゴシック Pr6N R" panose="020B0400000000000000" pitchFamily="34" charset="-128"/>
              <a:ea typeface="小塚ゴシック Pr6N R" panose="020B0400000000000000" pitchFamily="34" charset="-128"/>
              <a:cs typeface="Cornerstone" pitchFamily="2" charset="-128"/>
            </a:endParaRPr>
          </a:p>
        </p:txBody>
      </p:sp>
    </p:spTree>
    <p:extLst>
      <p:ext uri="{BB962C8B-B14F-4D97-AF65-F5344CB8AC3E}">
        <p14:creationId xmlns:p14="http://schemas.microsoft.com/office/powerpoint/2010/main" val="579711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dirty="0">
                <a:ln w="57150">
                  <a:noFill/>
                </a:ln>
                <a:solidFill>
                  <a:srgbClr val="FFFFCC"/>
                </a:solidFill>
                <a:latin typeface="小塚ゴシック Pro B" pitchFamily="34" charset="-128"/>
                <a:ea typeface="小塚ゴシック Pro B" pitchFamily="34" charset="-128"/>
              </a:rPr>
              <a:t>課題は</a:t>
            </a:r>
            <a:endParaRPr lang="en-US" altLang="ja-JP" sz="2800" spc="600" dirty="0">
              <a:ln w="57150">
                <a:noFill/>
              </a:ln>
              <a:solidFill>
                <a:srgbClr val="FFFFCC"/>
              </a:solidFill>
              <a:latin typeface="小塚ゴシック Pro B" pitchFamily="34" charset="-128"/>
              <a:ea typeface="小塚ゴシック Pro B" pitchFamily="34" charset="-128"/>
            </a:endParaRPr>
          </a:p>
          <a:p>
            <a:pPr lvl="0" algn="ctr" fontAlgn="auto">
              <a:lnSpc>
                <a:spcPct val="150000"/>
              </a:lnSpc>
              <a:spcAft>
                <a:spcPts val="0"/>
              </a:spcAft>
              <a:defRPr/>
            </a:pPr>
            <a:r>
              <a:rPr lang="ja-JP" altLang="en-US" sz="2800" spc="600" dirty="0">
                <a:ln w="57150">
                  <a:noFill/>
                </a:ln>
                <a:solidFill>
                  <a:srgbClr val="D78029"/>
                </a:solidFill>
                <a:latin typeface="小塚ゴシック Pro B" pitchFamily="34" charset="-128"/>
                <a:ea typeface="小塚ゴシック Pro B" pitchFamily="34" charset="-128"/>
                <a:cs typeface="+mj-cs"/>
              </a:rPr>
              <a:t>ベクターマップ</a:t>
            </a:r>
            <a:r>
              <a:rPr lang="ja-JP" altLang="en-US" sz="2800" spc="600" dirty="0">
                <a:ln w="57150">
                  <a:noFill/>
                </a:ln>
                <a:solidFill>
                  <a:srgbClr val="FFFFCC"/>
                </a:solidFill>
                <a:latin typeface="小塚ゴシック Pro B" pitchFamily="34" charset="-128"/>
                <a:ea typeface="小塚ゴシック Pro B" pitchFamily="34" charset="-128"/>
                <a:cs typeface="+mj-cs"/>
              </a:rPr>
              <a:t>をどう作るか？</a:t>
            </a:r>
            <a:endParaRPr lang="en-US" altLang="ja-JP" sz="2800" spc="600" dirty="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r>
              <a:rPr lang="ja-JP" altLang="en-US" sz="2800" spc="600" dirty="0">
                <a:ln w="57150">
                  <a:noFill/>
                </a:ln>
                <a:solidFill>
                  <a:srgbClr val="FFFFCC"/>
                </a:solidFill>
                <a:latin typeface="小塚ゴシック Pro B" pitchFamily="34" charset="-128"/>
                <a:ea typeface="小塚ゴシック Pro B" pitchFamily="34" charset="-128"/>
                <a:cs typeface="+mj-cs"/>
              </a:rPr>
              <a:t>それによりどんな表現ができるのか？</a:t>
            </a:r>
            <a:endParaRPr lang="en-US" altLang="ja-JP" sz="2800" spc="600" dirty="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r>
              <a:rPr kumimoji="1" lang="ja-JP" altLang="en-US" sz="2800" b="0" i="0" u="none" strike="noStrike" kern="1200" cap="none" spc="600" normalizeH="0" baseline="0" noProof="0" dirty="0" err="1">
                <a:ln w="57150">
                  <a:noFill/>
                </a:ln>
                <a:solidFill>
                  <a:srgbClr val="FFFFCC"/>
                </a:solidFill>
                <a:effectLst/>
                <a:uLnTx/>
                <a:uFillTx/>
                <a:latin typeface="小塚ゴシック Pro B" pitchFamily="34" charset="-128"/>
                <a:ea typeface="小塚ゴシック Pro B" pitchFamily="34" charset="-128"/>
                <a:cs typeface="+mj-cs"/>
              </a:rPr>
              <a:t>だっ</a:t>
            </a:r>
            <a:r>
              <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rPr>
              <a:t>たりする</a:t>
            </a: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33745499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pic>
        <p:nvPicPr>
          <p:cNvPr id="6" name="図 5">
            <a:extLst>
              <a:ext uri="{FF2B5EF4-FFF2-40B4-BE49-F238E27FC236}">
                <a16:creationId xmlns:a16="http://schemas.microsoft.com/office/drawing/2014/main" id="{20E2706B-8BD4-48DF-A2D8-73F1389E6A4F}"/>
              </a:ext>
            </a:extLst>
          </p:cNvPr>
          <p:cNvPicPr>
            <a:picLocks noChangeAspect="1"/>
          </p:cNvPicPr>
          <p:nvPr/>
        </p:nvPicPr>
        <p:blipFill>
          <a:blip r:embed="rId3"/>
          <a:stretch>
            <a:fillRect/>
          </a:stretch>
        </p:blipFill>
        <p:spPr>
          <a:xfrm>
            <a:off x="1233488" y="1974252"/>
            <a:ext cx="6677025" cy="37608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角丸四角形 9">
            <a:extLst>
              <a:ext uri="{FF2B5EF4-FFF2-40B4-BE49-F238E27FC236}">
                <a16:creationId xmlns:a16="http://schemas.microsoft.com/office/drawing/2014/main" id="{2B669E4B-57F2-44E7-BEBA-48B44364CDD5}"/>
              </a:ext>
            </a:extLst>
          </p:cNvPr>
          <p:cNvSpPr/>
          <p:nvPr/>
        </p:nvSpPr>
        <p:spPr>
          <a:xfrm>
            <a:off x="1203344" y="1628800"/>
            <a:ext cx="2864600" cy="500062"/>
          </a:xfrm>
          <a:prstGeom prst="roundRect">
            <a:avLst/>
          </a:prstGeom>
          <a:solidFill>
            <a:schemeClr val="tx1"/>
          </a:solidFill>
          <a:ln>
            <a:solidFill>
              <a:srgbClr val="131823"/>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ja-JP" spc="600">
                <a:solidFill>
                  <a:srgbClr val="FFFFCC"/>
                </a:solidFill>
                <a:latin typeface="小塚ゴシック Pr6N B" panose="020B0800000000000000" pitchFamily="34" charset="-128"/>
                <a:ea typeface="小塚ゴシック Pr6N B" panose="020B0800000000000000" pitchFamily="34" charset="-128"/>
              </a:rPr>
              <a:t>GCC 2016</a:t>
            </a:r>
            <a:endParaRPr lang="ja-JP" altLang="en-US" spc="600" dirty="0">
              <a:solidFill>
                <a:srgbClr val="FFFFCC"/>
              </a:solidFill>
              <a:latin typeface="小塚ゴシック Pr6N B" panose="020B0800000000000000" pitchFamily="34" charset="-128"/>
              <a:ea typeface="小塚ゴシック Pr6N B" panose="020B0800000000000000" pitchFamily="34" charset="-128"/>
            </a:endParaRPr>
          </a:p>
        </p:txBody>
      </p:sp>
      <p:sp>
        <p:nvSpPr>
          <p:cNvPr id="8" name="タイトル 1">
            <a:extLst>
              <a:ext uri="{FF2B5EF4-FFF2-40B4-BE49-F238E27FC236}">
                <a16:creationId xmlns:a16="http://schemas.microsoft.com/office/drawing/2014/main" id="{F7A8F7D5-7D3C-4347-808A-77407B8A614C}"/>
              </a:ext>
            </a:extLst>
          </p:cNvPr>
          <p:cNvSpPr txBox="1">
            <a:spLocks/>
          </p:cNvSpPr>
          <p:nvPr/>
        </p:nvSpPr>
        <p:spPr>
          <a:xfrm>
            <a:off x="233772" y="5527364"/>
            <a:ext cx="8676456" cy="999804"/>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hlinkClick r:id="rId4"/>
              </a:rPr>
              <a:t>https://www.slideshare.net/ponta5884/gcc2016-59130495</a:t>
            </a:r>
            <a:endParaRPr kumimoji="1" lang="ja-JP" altLang="en-US" sz="1400" b="0" i="0" u="none" strike="noStrike" kern="1200" cap="none" spc="3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15026307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rPr>
              <a:t>今後、</a:t>
            </a:r>
            <a:r>
              <a:rPr lang="en-US" altLang="ja-JP" sz="2800" spc="600">
                <a:ln w="57150">
                  <a:noFill/>
                </a:ln>
                <a:solidFill>
                  <a:srgbClr val="D78029"/>
                </a:solidFill>
                <a:latin typeface="小塚ゴシック Pro B" pitchFamily="34" charset="-128"/>
                <a:ea typeface="小塚ゴシック Pro B" pitchFamily="34" charset="-128"/>
              </a:rPr>
              <a:t>Substance</a:t>
            </a:r>
            <a:r>
              <a:rPr lang="ja-JP" altLang="en-US" sz="2800" spc="600">
                <a:ln w="57150">
                  <a:noFill/>
                </a:ln>
                <a:solidFill>
                  <a:srgbClr val="FFFFCC"/>
                </a:solidFill>
                <a:latin typeface="小塚ゴシック Pro B" pitchFamily="34" charset="-128"/>
                <a:ea typeface="小塚ゴシック Pro B" pitchFamily="34" charset="-128"/>
              </a:rPr>
              <a:t>や</a:t>
            </a:r>
            <a:r>
              <a:rPr lang="en-US" altLang="ja-JP" sz="2800" spc="600">
                <a:ln w="57150">
                  <a:noFill/>
                </a:ln>
                <a:solidFill>
                  <a:srgbClr val="D78029"/>
                </a:solidFill>
                <a:latin typeface="小塚ゴシック Pro B" pitchFamily="34" charset="-128"/>
                <a:ea typeface="小塚ゴシック Pro B" pitchFamily="34" charset="-128"/>
              </a:rPr>
              <a:t>Houdini</a:t>
            </a:r>
            <a:r>
              <a:rPr lang="ja-JP" altLang="en-US" sz="2800" spc="600">
                <a:ln w="57150">
                  <a:noFill/>
                </a:ln>
                <a:solidFill>
                  <a:srgbClr val="FFFFCC"/>
                </a:solidFill>
                <a:latin typeface="小塚ゴシック Pro B" pitchFamily="34" charset="-128"/>
                <a:ea typeface="小塚ゴシック Pro B" pitchFamily="34" charset="-128"/>
              </a:rPr>
              <a:t>で</a:t>
            </a:r>
            <a:endParaRPr lang="en-US" altLang="ja-JP" sz="2800" spc="600">
              <a:ln w="57150">
                <a:noFill/>
              </a:ln>
              <a:solidFill>
                <a:srgbClr val="FFFFCC"/>
              </a:solidFill>
              <a:latin typeface="小塚ゴシック Pro B" pitchFamily="34" charset="-128"/>
              <a:ea typeface="小塚ゴシック Pro B" pitchFamily="34" charset="-128"/>
            </a:endParaRPr>
          </a:p>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rPr>
              <a:t>作るケースが増えていきそう</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lend Picture</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18230321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200" spc="300">
                <a:solidFill>
                  <a:schemeClr val="accent3"/>
                </a:solidFill>
                <a:latin typeface="Pier Sans Medium" panose="00000600000000000000" pitchFamily="50" charset="0"/>
                <a:cs typeface="Aharoni" panose="02010803020104030203" pitchFamily="2" charset="-79"/>
              </a:rPr>
              <a:t>R</a:t>
            </a:r>
            <a:r>
              <a:rPr lang="en-US" altLang="ja-JP" sz="3200" spc="300">
                <a:solidFill>
                  <a:srgbClr val="FFFFCC"/>
                </a:solidFill>
                <a:latin typeface="Pier Sans Medium" panose="00000600000000000000" pitchFamily="50" charset="0"/>
                <a:cs typeface="Aharoni" panose="02010803020104030203" pitchFamily="2" charset="-79"/>
              </a:rPr>
              <a:t>elevant Information</a:t>
            </a:r>
            <a:endParaRPr lang="ja-JP" altLang="en-US" sz="3200" spc="3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61098A55-970B-44FD-9EF5-D40565BF80DE}"/>
              </a:ext>
            </a:extLst>
          </p:cNvPr>
          <p:cNvSpPr txBox="1">
            <a:spLocks/>
          </p:cNvSpPr>
          <p:nvPr/>
        </p:nvSpPr>
        <p:spPr>
          <a:xfrm>
            <a:off x="233772" y="908720"/>
            <a:ext cx="8676456" cy="1697743"/>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000" spc="600">
                <a:ln w="57150">
                  <a:noFill/>
                </a:ln>
                <a:solidFill>
                  <a:srgbClr val="FFFFCC"/>
                </a:solidFill>
                <a:latin typeface="小塚ゴシック Pro B" pitchFamily="34" charset="-128"/>
                <a:ea typeface="小塚ゴシック Pro B" pitchFamily="34" charset="-128"/>
                <a:cs typeface="+mj-cs"/>
              </a:rPr>
              <a:t>FX Adventures in Uncharted 4: A Thief's End</a:t>
            </a:r>
            <a:br>
              <a:rPr lang="en-US" altLang="ja-JP" sz="2000" spc="600">
                <a:ln w="57150">
                  <a:noFill/>
                </a:ln>
                <a:solidFill>
                  <a:srgbClr val="FFFFCC"/>
                </a:solidFill>
                <a:latin typeface="小塚ゴシック Pro B" pitchFamily="34" charset="-128"/>
                <a:ea typeface="小塚ゴシック Pro B" pitchFamily="34" charset="-128"/>
                <a:cs typeface="+mj-cs"/>
              </a:rPr>
            </a:br>
            <a:r>
              <a:rPr lang="en-US" altLang="ja-JP" sz="2000" spc="600">
                <a:ln w="57150">
                  <a:noFill/>
                </a:ln>
                <a:solidFill>
                  <a:srgbClr val="FFFFCC"/>
                </a:solidFill>
                <a:latin typeface="小塚ゴシック Pro B" pitchFamily="34" charset="-128"/>
                <a:ea typeface="小塚ゴシック Pro B" pitchFamily="34" charset="-128"/>
                <a:cs typeface="+mj-cs"/>
              </a:rPr>
              <a:t>| SideFX</a:t>
            </a:r>
          </a:p>
          <a:p>
            <a:pPr lvl="0" algn="ctr" fontAlgn="auto">
              <a:lnSpc>
                <a:spcPct val="150000"/>
              </a:lnSpc>
              <a:spcAft>
                <a:spcPts val="0"/>
              </a:spcAft>
              <a:defRPr/>
            </a:pPr>
            <a:r>
              <a:rPr lang="en-US" altLang="ja-JP" sz="1400" spc="100">
                <a:ln w="57150">
                  <a:noFill/>
                </a:ln>
                <a:solidFill>
                  <a:srgbClr val="FFFFCC"/>
                </a:solidFill>
                <a:latin typeface="小塚ゴシック Pro B" pitchFamily="34" charset="-128"/>
                <a:ea typeface="小塚ゴシック Pro B" pitchFamily="34" charset="-128"/>
                <a:cs typeface="+mj-cs"/>
                <a:hlinkClick r:id="rId3"/>
              </a:rPr>
              <a:t>https://www.sidefx.com/ja/community/fx-adventures-in-uncharted-4-a-thiefs-end/</a:t>
            </a:r>
            <a:endParaRPr lang="en-US" altLang="ja-JP" sz="1400" spc="100">
              <a:ln w="57150">
                <a:noFill/>
              </a:ln>
              <a:solidFill>
                <a:srgbClr val="FFFFCC"/>
              </a:solidFill>
              <a:latin typeface="小塚ゴシック Pro B" pitchFamily="34" charset="-128"/>
              <a:ea typeface="小塚ゴシック Pro B" pitchFamily="34" charset="-128"/>
              <a:cs typeface="+mj-cs"/>
            </a:endParaRPr>
          </a:p>
        </p:txBody>
      </p:sp>
      <p:pic>
        <p:nvPicPr>
          <p:cNvPr id="5" name="図 4">
            <a:extLst>
              <a:ext uri="{FF2B5EF4-FFF2-40B4-BE49-F238E27FC236}">
                <a16:creationId xmlns:a16="http://schemas.microsoft.com/office/drawing/2014/main" id="{2858E28F-658F-485D-81D4-0728AAD39314}"/>
              </a:ext>
            </a:extLst>
          </p:cNvPr>
          <p:cNvPicPr>
            <a:picLocks noChangeAspect="1"/>
          </p:cNvPicPr>
          <p:nvPr/>
        </p:nvPicPr>
        <p:blipFill>
          <a:blip r:embed="rId4"/>
          <a:stretch>
            <a:fillRect/>
          </a:stretch>
        </p:blipFill>
        <p:spPr>
          <a:xfrm>
            <a:off x="323528" y="2534455"/>
            <a:ext cx="7236296" cy="2645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図 2">
            <a:extLst>
              <a:ext uri="{FF2B5EF4-FFF2-40B4-BE49-F238E27FC236}">
                <a16:creationId xmlns:a16="http://schemas.microsoft.com/office/drawing/2014/main" id="{551EE79C-91FF-4799-83DA-0680DAD27F82}"/>
              </a:ext>
            </a:extLst>
          </p:cNvPr>
          <p:cNvPicPr>
            <a:picLocks noChangeAspect="1"/>
          </p:cNvPicPr>
          <p:nvPr/>
        </p:nvPicPr>
        <p:blipFill>
          <a:blip r:embed="rId5"/>
          <a:stretch>
            <a:fillRect/>
          </a:stretch>
        </p:blipFill>
        <p:spPr>
          <a:xfrm>
            <a:off x="5777326" y="3856518"/>
            <a:ext cx="3043146" cy="25968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245368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200" spc="300">
                <a:solidFill>
                  <a:schemeClr val="accent3"/>
                </a:solidFill>
                <a:latin typeface="Pier Sans Medium" panose="00000600000000000000" pitchFamily="50" charset="0"/>
                <a:cs typeface="Aharoni" panose="02010803020104030203" pitchFamily="2" charset="-79"/>
              </a:rPr>
              <a:t>R</a:t>
            </a:r>
            <a:r>
              <a:rPr lang="en-US" altLang="ja-JP" sz="3200" spc="300">
                <a:solidFill>
                  <a:srgbClr val="FFFFCC"/>
                </a:solidFill>
                <a:latin typeface="Pier Sans Medium" panose="00000600000000000000" pitchFamily="50" charset="0"/>
                <a:cs typeface="Aharoni" panose="02010803020104030203" pitchFamily="2" charset="-79"/>
              </a:rPr>
              <a:t>elevant Information</a:t>
            </a:r>
            <a:endParaRPr lang="ja-JP" altLang="en-US" sz="3200" spc="3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61098A55-970B-44FD-9EF5-D40565BF80DE}"/>
              </a:ext>
            </a:extLst>
          </p:cNvPr>
          <p:cNvSpPr txBox="1">
            <a:spLocks/>
          </p:cNvSpPr>
          <p:nvPr/>
        </p:nvSpPr>
        <p:spPr>
          <a:xfrm>
            <a:off x="233772" y="764704"/>
            <a:ext cx="8676456" cy="2304256"/>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000" spc="600">
                <a:ln w="57150">
                  <a:noFill/>
                </a:ln>
                <a:solidFill>
                  <a:srgbClr val="FFFFCC"/>
                </a:solidFill>
                <a:latin typeface="小塚ゴシック Pro B" pitchFamily="34" charset="-128"/>
                <a:ea typeface="小塚ゴシック Pro B" pitchFamily="34" charset="-128"/>
                <a:cs typeface="+mj-cs"/>
              </a:rPr>
              <a:t>カテゴリー別アーカイブ</a:t>
            </a:r>
            <a:r>
              <a:rPr lang="en-US" altLang="ja-JP" sz="2000" spc="600">
                <a:ln w="57150">
                  <a:noFill/>
                </a:ln>
                <a:solidFill>
                  <a:srgbClr val="FFFFCC"/>
                </a:solidFill>
                <a:latin typeface="小塚ゴシック Pro B" pitchFamily="34" charset="-128"/>
                <a:ea typeface="小塚ゴシック Pro B" pitchFamily="34" charset="-128"/>
                <a:cs typeface="+mj-cs"/>
              </a:rPr>
              <a:t>: Substance Designer</a:t>
            </a:r>
            <a:br>
              <a:rPr lang="en-US" altLang="ja-JP" sz="2000" spc="600">
                <a:ln w="57150">
                  <a:noFill/>
                </a:ln>
                <a:solidFill>
                  <a:srgbClr val="FFFFCC"/>
                </a:solidFill>
                <a:latin typeface="小塚ゴシック Pro B" pitchFamily="34" charset="-128"/>
                <a:ea typeface="小塚ゴシック Pro B" pitchFamily="34" charset="-128"/>
                <a:cs typeface="+mj-cs"/>
              </a:rPr>
            </a:br>
            <a:r>
              <a:rPr lang="en-US" altLang="ja-JP" sz="2000" spc="600">
                <a:ln w="57150">
                  <a:noFill/>
                </a:ln>
                <a:solidFill>
                  <a:srgbClr val="FFFFCC"/>
                </a:solidFill>
                <a:latin typeface="小塚ゴシック Pro B" pitchFamily="34" charset="-128"/>
                <a:ea typeface="小塚ゴシック Pro B" pitchFamily="34" charset="-128"/>
                <a:cs typeface="+mj-cs"/>
              </a:rPr>
              <a:t>|</a:t>
            </a:r>
            <a:r>
              <a:rPr lang="ja-JP" altLang="en-US" sz="2000" spc="600">
                <a:ln w="57150">
                  <a:noFill/>
                </a:ln>
                <a:solidFill>
                  <a:srgbClr val="FFFFCC"/>
                </a:solidFill>
                <a:latin typeface="小塚ゴシック Pro B" pitchFamily="34" charset="-128"/>
                <a:ea typeface="小塚ゴシック Pro B" pitchFamily="34" charset="-128"/>
                <a:cs typeface="+mj-cs"/>
              </a:rPr>
              <a:t>とあるデザイナーのテクニカルノート</a:t>
            </a:r>
            <a:endParaRPr lang="en-US" altLang="ja-JP" sz="2000" spc="600">
              <a:ln w="57150">
                <a:noFill/>
              </a:ln>
              <a:solidFill>
                <a:srgbClr val="FFFFCC"/>
              </a:solidFill>
              <a:latin typeface="小塚ゴシック Pro B" pitchFamily="34" charset="-128"/>
              <a:ea typeface="小塚ゴシック Pro B" pitchFamily="34" charset="-128"/>
              <a:cs typeface="+mj-cs"/>
            </a:endParaRPr>
          </a:p>
          <a:p>
            <a:pPr lvl="0" algn="ctr"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hlinkClick r:id="rId3"/>
              </a:rPr>
              <a:t>https://issekinichou.wordpress.com/category/substance-designer/</a:t>
            </a:r>
            <a:endParaRPr lang="en-US" altLang="ja-JP" sz="1400" spc="300">
              <a:ln w="57150">
                <a:noFill/>
              </a:ln>
              <a:solidFill>
                <a:srgbClr val="FFFFCC"/>
              </a:solidFill>
              <a:latin typeface="小塚ゴシック Pro B" pitchFamily="34" charset="-128"/>
              <a:ea typeface="小塚ゴシック Pro B" pitchFamily="34" charset="-128"/>
              <a:cs typeface="+mj-cs"/>
            </a:endParaRPr>
          </a:p>
        </p:txBody>
      </p:sp>
      <p:pic>
        <p:nvPicPr>
          <p:cNvPr id="2" name="図 1">
            <a:extLst>
              <a:ext uri="{FF2B5EF4-FFF2-40B4-BE49-F238E27FC236}">
                <a16:creationId xmlns:a16="http://schemas.microsoft.com/office/drawing/2014/main" id="{4440C117-4DDA-4488-BCCC-A1DE4261361F}"/>
              </a:ext>
            </a:extLst>
          </p:cNvPr>
          <p:cNvPicPr>
            <a:picLocks noChangeAspect="1"/>
          </p:cNvPicPr>
          <p:nvPr/>
        </p:nvPicPr>
        <p:blipFill>
          <a:blip r:embed="rId4"/>
          <a:stretch>
            <a:fillRect/>
          </a:stretch>
        </p:blipFill>
        <p:spPr>
          <a:xfrm>
            <a:off x="2663788" y="2866823"/>
            <a:ext cx="3816424" cy="3442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523782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200" spc="300">
                <a:solidFill>
                  <a:schemeClr val="accent3"/>
                </a:solidFill>
                <a:latin typeface="Pier Sans Medium" panose="00000600000000000000" pitchFamily="50" charset="0"/>
                <a:cs typeface="Aharoni" panose="02010803020104030203" pitchFamily="2" charset="-79"/>
              </a:rPr>
              <a:t>R</a:t>
            </a:r>
            <a:r>
              <a:rPr lang="en-US" altLang="ja-JP" sz="3200" spc="300">
                <a:solidFill>
                  <a:srgbClr val="FFFFCC"/>
                </a:solidFill>
                <a:latin typeface="Pier Sans Medium" panose="00000600000000000000" pitchFamily="50" charset="0"/>
                <a:cs typeface="Aharoni" panose="02010803020104030203" pitchFamily="2" charset="-79"/>
              </a:rPr>
              <a:t>elevant Information</a:t>
            </a:r>
            <a:endParaRPr lang="ja-JP" altLang="en-US" sz="3200" spc="3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61098A55-970B-44FD-9EF5-D40565BF80DE}"/>
              </a:ext>
            </a:extLst>
          </p:cNvPr>
          <p:cNvSpPr txBox="1">
            <a:spLocks/>
          </p:cNvSpPr>
          <p:nvPr/>
        </p:nvSpPr>
        <p:spPr>
          <a:xfrm>
            <a:off x="233772" y="764704"/>
            <a:ext cx="8676456" cy="2304256"/>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400" spc="600">
                <a:ln w="57150">
                  <a:noFill/>
                </a:ln>
                <a:solidFill>
                  <a:srgbClr val="FFFFCC"/>
                </a:solidFill>
                <a:latin typeface="小塚ゴシック Pro B" pitchFamily="34" charset="-128"/>
                <a:ea typeface="小塚ゴシック Pro B" pitchFamily="34" charset="-128"/>
                <a:cs typeface="+mj-cs"/>
              </a:rPr>
              <a:t>Fx-Map : using vector maps</a:t>
            </a:r>
            <a:br>
              <a:rPr lang="en-US" altLang="ja-JP" sz="2400" spc="600">
                <a:ln w="57150">
                  <a:noFill/>
                </a:ln>
                <a:solidFill>
                  <a:srgbClr val="FFFFCC"/>
                </a:solidFill>
                <a:latin typeface="小塚ゴシック Pro B" pitchFamily="34" charset="-128"/>
                <a:ea typeface="小塚ゴシック Pro B" pitchFamily="34" charset="-128"/>
                <a:cs typeface="+mj-cs"/>
              </a:rPr>
            </a:br>
            <a:r>
              <a:rPr lang="en-US" altLang="ja-JP" sz="2400" spc="600">
                <a:ln w="57150">
                  <a:noFill/>
                </a:ln>
                <a:solidFill>
                  <a:srgbClr val="FFFFCC"/>
                </a:solidFill>
                <a:latin typeface="小塚ゴシック Pro B" pitchFamily="34" charset="-128"/>
                <a:ea typeface="小塚ゴシック Pro B" pitchFamily="34" charset="-128"/>
                <a:cs typeface="+mj-cs"/>
              </a:rPr>
              <a:t>| Allegorithmic Documentation</a:t>
            </a:r>
          </a:p>
          <a:p>
            <a:pPr lvl="0" algn="ctr" fontAlgn="auto">
              <a:lnSpc>
                <a:spcPct val="150000"/>
              </a:lnSpc>
              <a:spcAft>
                <a:spcPts val="0"/>
              </a:spcAft>
              <a:defRPr/>
            </a:pPr>
            <a:r>
              <a:rPr lang="en-US" altLang="ja-JP" sz="1400">
                <a:ln w="57150">
                  <a:noFill/>
                </a:ln>
                <a:solidFill>
                  <a:srgbClr val="FFFFCC"/>
                </a:solidFill>
                <a:latin typeface="小塚ゴシック Pro B" pitchFamily="34" charset="-128"/>
                <a:ea typeface="小塚ゴシック Pro B" pitchFamily="34" charset="-128"/>
                <a:cs typeface="+mj-cs"/>
                <a:hlinkClick r:id="rId3"/>
              </a:rPr>
              <a:t>https://support.allegorithmic.com/documentation/display/SDDOC/Fx-Map+%3A+using+vector+maps</a:t>
            </a:r>
            <a:endParaRPr lang="en-US" altLang="ja-JP" sz="1400">
              <a:ln w="57150">
                <a:noFill/>
              </a:ln>
              <a:solidFill>
                <a:srgbClr val="FFFFCC"/>
              </a:solidFill>
              <a:latin typeface="小塚ゴシック Pro B" pitchFamily="34" charset="-128"/>
              <a:ea typeface="小塚ゴシック Pro B" pitchFamily="34" charset="-128"/>
              <a:cs typeface="+mj-cs"/>
            </a:endParaRPr>
          </a:p>
        </p:txBody>
      </p:sp>
      <p:pic>
        <p:nvPicPr>
          <p:cNvPr id="8" name="図 7">
            <a:extLst>
              <a:ext uri="{FF2B5EF4-FFF2-40B4-BE49-F238E27FC236}">
                <a16:creationId xmlns:a16="http://schemas.microsoft.com/office/drawing/2014/main" id="{973EFE05-838D-4102-8219-7DB3612AAB04}"/>
              </a:ext>
            </a:extLst>
          </p:cNvPr>
          <p:cNvPicPr>
            <a:picLocks noChangeAspect="1"/>
          </p:cNvPicPr>
          <p:nvPr/>
        </p:nvPicPr>
        <p:blipFill>
          <a:blip r:embed="rId4"/>
          <a:stretch>
            <a:fillRect/>
          </a:stretch>
        </p:blipFill>
        <p:spPr>
          <a:xfrm>
            <a:off x="1269735" y="2852936"/>
            <a:ext cx="3302265" cy="34592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図 1">
            <a:extLst>
              <a:ext uri="{FF2B5EF4-FFF2-40B4-BE49-F238E27FC236}">
                <a16:creationId xmlns:a16="http://schemas.microsoft.com/office/drawing/2014/main" id="{5CCD1421-2274-4553-86A7-2D9FF031AE0F}"/>
              </a:ext>
            </a:extLst>
          </p:cNvPr>
          <p:cNvPicPr>
            <a:picLocks noChangeAspect="1"/>
          </p:cNvPicPr>
          <p:nvPr/>
        </p:nvPicPr>
        <p:blipFill>
          <a:blip r:embed="rId5"/>
          <a:stretch>
            <a:fillRect/>
          </a:stretch>
        </p:blipFill>
        <p:spPr>
          <a:xfrm>
            <a:off x="4932040" y="3113648"/>
            <a:ext cx="3263768" cy="31984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矢印: 左 2">
            <a:extLst>
              <a:ext uri="{FF2B5EF4-FFF2-40B4-BE49-F238E27FC236}">
                <a16:creationId xmlns:a16="http://schemas.microsoft.com/office/drawing/2014/main" id="{879DB31C-3ACD-4232-AE53-F70ED02B5308}"/>
              </a:ext>
            </a:extLst>
          </p:cNvPr>
          <p:cNvSpPr/>
          <p:nvPr/>
        </p:nvSpPr>
        <p:spPr>
          <a:xfrm rot="9975081">
            <a:off x="3975862" y="5134810"/>
            <a:ext cx="1080310" cy="470518"/>
          </a:xfrm>
          <a:prstGeom prst="leftArrow">
            <a:avLst/>
          </a:prstGeom>
          <a:ln w="38100">
            <a:solidFill>
              <a:srgbClr val="FFFFCC"/>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18617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3">
            <a:extLst>
              <a:ext uri="{FF2B5EF4-FFF2-40B4-BE49-F238E27FC236}">
                <a16:creationId xmlns:a16="http://schemas.microsoft.com/office/drawing/2014/main" id="{B238A074-1D3A-4478-A747-D5F6410E1CFD}"/>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W</a:t>
            </a:r>
            <a:r>
              <a:rPr lang="en-US" altLang="ja-JP" sz="3600" spc="600">
                <a:solidFill>
                  <a:srgbClr val="FFFFCC"/>
                </a:solidFill>
                <a:latin typeface="Pier Sans Medium" panose="00000600000000000000" pitchFamily="50" charset="0"/>
                <a:cs typeface="Aharoni" panose="02010803020104030203" pitchFamily="2" charset="-79"/>
              </a:rPr>
              <a:t>hat is flowmap?</a:t>
            </a:r>
            <a:endParaRPr lang="ja-JP" altLang="en-US" sz="3600" spc="600">
              <a:latin typeface="Pier Sans Medium" panose="00000600000000000000" pitchFamily="50" charset="0"/>
              <a:cs typeface="Aharoni" panose="02010803020104030203" pitchFamily="2" charset="-79"/>
            </a:endParaRPr>
          </a:p>
        </p:txBody>
      </p:sp>
      <p:pic>
        <p:nvPicPr>
          <p:cNvPr id="5" name="FlowMapPainter">
            <a:hlinkClick r:id="" action="ppaction://media"/>
            <a:extLst>
              <a:ext uri="{FF2B5EF4-FFF2-40B4-BE49-F238E27FC236}">
                <a16:creationId xmlns:a16="http://schemas.microsoft.com/office/drawing/2014/main" id="{EE014623-E864-4AF6-AF92-7565805680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3036" y="949554"/>
            <a:ext cx="8607440" cy="5587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正方形/長方形 5">
            <a:extLst>
              <a:ext uri="{FF2B5EF4-FFF2-40B4-BE49-F238E27FC236}">
                <a16:creationId xmlns:a16="http://schemas.microsoft.com/office/drawing/2014/main" id="{D14721FD-B758-451A-AAB8-4720A3D748E3}"/>
              </a:ext>
            </a:extLst>
          </p:cNvPr>
          <p:cNvSpPr/>
          <p:nvPr/>
        </p:nvSpPr>
        <p:spPr>
          <a:xfrm>
            <a:off x="0" y="5598269"/>
            <a:ext cx="9144000" cy="1190765"/>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a:extLst>
              <a:ext uri="{FF2B5EF4-FFF2-40B4-BE49-F238E27FC236}">
                <a16:creationId xmlns:a16="http://schemas.microsoft.com/office/drawing/2014/main" id="{27D97436-DB25-488D-A0A2-37E3510C5FB7}"/>
              </a:ext>
            </a:extLst>
          </p:cNvPr>
          <p:cNvSpPr txBox="1">
            <a:spLocks/>
          </p:cNvSpPr>
          <p:nvPr/>
        </p:nvSpPr>
        <p:spPr>
          <a:xfrm>
            <a:off x="233772" y="5703391"/>
            <a:ext cx="8676456" cy="110998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tabLst/>
              <a:defRPr/>
            </a:pPr>
            <a:r>
              <a:rPr lang="ja-JP" altLang="en-US" sz="2800" spc="600">
                <a:ln w="57150">
                  <a:noFill/>
                </a:ln>
                <a:solidFill>
                  <a:srgbClr val="FFFFCC"/>
                </a:solidFill>
                <a:latin typeface="小塚ゴシック Pro B" pitchFamily="34" charset="-128"/>
                <a:ea typeface="小塚ゴシック Pro B" pitchFamily="34" charset="-128"/>
                <a:cs typeface="+mj-cs"/>
              </a:rPr>
              <a:t>絵柄を流れるように動かす表現が可能</a:t>
            </a:r>
            <a:endParaRPr kumimoji="1" lang="ja-JP" altLang="en-US" sz="28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394558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200" spc="300">
                <a:solidFill>
                  <a:schemeClr val="accent3"/>
                </a:solidFill>
                <a:latin typeface="Pier Sans Medium" panose="00000600000000000000" pitchFamily="50" charset="0"/>
                <a:cs typeface="Aharoni" panose="02010803020104030203" pitchFamily="2" charset="-79"/>
              </a:rPr>
              <a:t>R</a:t>
            </a:r>
            <a:r>
              <a:rPr lang="en-US" altLang="ja-JP" sz="3200" spc="300">
                <a:solidFill>
                  <a:srgbClr val="FFFFCC"/>
                </a:solidFill>
                <a:latin typeface="Pier Sans Medium" panose="00000600000000000000" pitchFamily="50" charset="0"/>
                <a:cs typeface="Aharoni" panose="02010803020104030203" pitchFamily="2" charset="-79"/>
              </a:rPr>
              <a:t>elevant Information</a:t>
            </a:r>
            <a:endParaRPr lang="ja-JP" altLang="en-US" sz="3200" spc="3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61098A55-970B-44FD-9EF5-D40565BF80DE}"/>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1400" spc="300">
                <a:ln w="57150">
                  <a:noFill/>
                </a:ln>
                <a:solidFill>
                  <a:srgbClr val="FFFFCC"/>
                </a:solidFill>
                <a:latin typeface="小塚ゴシック Pro B" pitchFamily="34" charset="-128"/>
                <a:ea typeface="小塚ゴシック Pro B" pitchFamily="34" charset="-128"/>
                <a:cs typeface="+mj-cs"/>
              </a:rPr>
              <a:t>ずし </a:t>
            </a:r>
            <a:r>
              <a:rPr lang="en-US" altLang="ja-JP" sz="1400" spc="300">
                <a:ln w="57150">
                  <a:noFill/>
                </a:ln>
                <a:solidFill>
                  <a:srgbClr val="FFFFCC"/>
                </a:solidFill>
                <a:latin typeface="小塚ゴシック Pro B" pitchFamily="34" charset="-128"/>
                <a:ea typeface="小塚ゴシック Pro B" pitchFamily="34" charset="-128"/>
                <a:cs typeface="+mj-cs"/>
              </a:rPr>
              <a:t>@shiba_zushi | twitter</a:t>
            </a:r>
            <a:endParaRPr lang="en-US" altLang="ja-JP" sz="1400" spc="300">
              <a:ln w="57150">
                <a:noFill/>
              </a:ln>
              <a:solidFill>
                <a:srgbClr val="FFFFCC"/>
              </a:solidFill>
              <a:latin typeface="小塚ゴシック Pro B" pitchFamily="34" charset="-128"/>
              <a:ea typeface="小塚ゴシック Pro B" pitchFamily="34" charset="-128"/>
              <a:cs typeface="+mj-cs"/>
              <a:hlinkClick r:id="rId3"/>
            </a:endParaRPr>
          </a:p>
          <a:p>
            <a:pPr lvl="0" algn="ctr"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hlinkClick r:id="rId3"/>
              </a:rPr>
              <a:t>https://twitter.com/shiba_zushi/status/974684732750413825</a:t>
            </a:r>
            <a:endParaRPr lang="en-US" altLang="ja-JP" sz="1400" spc="300">
              <a:ln w="57150">
                <a:noFill/>
              </a:ln>
              <a:solidFill>
                <a:srgbClr val="FFFFCC"/>
              </a:solidFill>
              <a:latin typeface="小塚ゴシック Pro B" pitchFamily="34" charset="-128"/>
              <a:ea typeface="小塚ゴシック Pro B" pitchFamily="34" charset="-128"/>
              <a:cs typeface="+mj-cs"/>
            </a:endParaRPr>
          </a:p>
        </p:txBody>
      </p:sp>
      <p:pic>
        <p:nvPicPr>
          <p:cNvPr id="3" name="図 2">
            <a:extLst>
              <a:ext uri="{FF2B5EF4-FFF2-40B4-BE49-F238E27FC236}">
                <a16:creationId xmlns:a16="http://schemas.microsoft.com/office/drawing/2014/main" id="{45CC892D-D5D8-448A-8130-34ED13675153}"/>
              </a:ext>
            </a:extLst>
          </p:cNvPr>
          <p:cNvPicPr>
            <a:picLocks noChangeAspect="1"/>
          </p:cNvPicPr>
          <p:nvPr/>
        </p:nvPicPr>
        <p:blipFill>
          <a:blip r:embed="rId4"/>
          <a:stretch>
            <a:fillRect/>
          </a:stretch>
        </p:blipFill>
        <p:spPr>
          <a:xfrm>
            <a:off x="2267744" y="1844824"/>
            <a:ext cx="4608512" cy="45532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806486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200" spc="300">
                <a:solidFill>
                  <a:schemeClr val="accent3"/>
                </a:solidFill>
                <a:latin typeface="Pier Sans Medium" panose="00000600000000000000" pitchFamily="50" charset="0"/>
                <a:cs typeface="Aharoni" panose="02010803020104030203" pitchFamily="2" charset="-79"/>
              </a:rPr>
              <a:t>R</a:t>
            </a:r>
            <a:r>
              <a:rPr lang="en-US" altLang="ja-JP" sz="3200" spc="300">
                <a:solidFill>
                  <a:srgbClr val="FFFFCC"/>
                </a:solidFill>
                <a:latin typeface="Pier Sans Medium" panose="00000600000000000000" pitchFamily="50" charset="0"/>
                <a:cs typeface="Aharoni" panose="02010803020104030203" pitchFamily="2" charset="-79"/>
              </a:rPr>
              <a:t>elevant Information</a:t>
            </a:r>
            <a:endParaRPr lang="ja-JP" altLang="en-US" sz="3200" spc="3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61098A55-970B-44FD-9EF5-D40565BF80DE}"/>
              </a:ext>
            </a:extLst>
          </p:cNvPr>
          <p:cNvSpPr txBox="1">
            <a:spLocks/>
          </p:cNvSpPr>
          <p:nvPr/>
        </p:nvSpPr>
        <p:spPr>
          <a:xfrm>
            <a:off x="233772" y="908720"/>
            <a:ext cx="8676456" cy="180020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2000" spc="300">
                <a:ln w="57150">
                  <a:noFill/>
                </a:ln>
                <a:solidFill>
                  <a:srgbClr val="FFFFCC"/>
                </a:solidFill>
                <a:latin typeface="小塚ゴシック Pro B" pitchFamily="34" charset="-128"/>
                <a:ea typeface="小塚ゴシック Pro B" pitchFamily="34" charset="-128"/>
                <a:cs typeface="+mj-cs"/>
              </a:rPr>
              <a:t>Krita</a:t>
            </a:r>
            <a:r>
              <a:rPr lang="ja-JP" altLang="en-US" sz="2000" spc="300">
                <a:ln w="57150">
                  <a:noFill/>
                </a:ln>
                <a:solidFill>
                  <a:srgbClr val="FFFFCC"/>
                </a:solidFill>
                <a:latin typeface="小塚ゴシック Pro B" pitchFamily="34" charset="-128"/>
                <a:ea typeface="小塚ゴシック Pro B" pitchFamily="34" charset="-128"/>
                <a:cs typeface="+mj-cs"/>
              </a:rPr>
              <a:t>のフローマップを</a:t>
            </a:r>
            <a:r>
              <a:rPr lang="en-US" altLang="ja-JP" sz="2000" spc="300">
                <a:ln w="57150">
                  <a:noFill/>
                </a:ln>
                <a:solidFill>
                  <a:srgbClr val="FFFFCC"/>
                </a:solidFill>
                <a:latin typeface="小塚ゴシック Pro B" pitchFamily="34" charset="-128"/>
                <a:ea typeface="小塚ゴシック Pro B" pitchFamily="34" charset="-128"/>
                <a:cs typeface="+mj-cs"/>
              </a:rPr>
              <a:t>UnrealEngine</a:t>
            </a:r>
            <a:r>
              <a:rPr lang="ja-JP" altLang="en-US" sz="2000" spc="300">
                <a:ln w="57150">
                  <a:noFill/>
                </a:ln>
                <a:solidFill>
                  <a:srgbClr val="FFFFCC"/>
                </a:solidFill>
                <a:latin typeface="小塚ゴシック Pro B" pitchFamily="34" charset="-128"/>
                <a:ea typeface="小塚ゴシック Pro B" pitchFamily="34" charset="-128"/>
                <a:cs typeface="+mj-cs"/>
              </a:rPr>
              <a:t>で使ってみる話</a:t>
            </a:r>
            <a:br>
              <a:rPr lang="en-US" altLang="ja-JP" sz="2000" spc="300">
                <a:ln w="57150">
                  <a:noFill/>
                </a:ln>
                <a:solidFill>
                  <a:srgbClr val="FFFFCC"/>
                </a:solidFill>
                <a:latin typeface="小塚ゴシック Pro B" pitchFamily="34" charset="-128"/>
                <a:ea typeface="小塚ゴシック Pro B" pitchFamily="34" charset="-128"/>
                <a:cs typeface="+mj-cs"/>
              </a:rPr>
            </a:br>
            <a:r>
              <a:rPr lang="en-US" altLang="ja-JP" sz="2000" spc="300">
                <a:ln w="57150">
                  <a:noFill/>
                </a:ln>
                <a:solidFill>
                  <a:srgbClr val="FFFFCC"/>
                </a:solidFill>
                <a:latin typeface="小塚ゴシック Pro B" pitchFamily="34" charset="-128"/>
                <a:ea typeface="小塚ゴシック Pro B" pitchFamily="34" charset="-128"/>
                <a:cs typeface="+mj-cs"/>
              </a:rPr>
              <a:t>| Krita</a:t>
            </a:r>
            <a:r>
              <a:rPr lang="ja-JP" altLang="en-US" sz="2000" spc="300">
                <a:ln w="57150">
                  <a:noFill/>
                </a:ln>
                <a:solidFill>
                  <a:srgbClr val="FFFFCC"/>
                </a:solidFill>
                <a:latin typeface="小塚ゴシック Pro B" pitchFamily="34" charset="-128"/>
                <a:ea typeface="小塚ゴシック Pro B" pitchFamily="34" charset="-128"/>
                <a:cs typeface="+mj-cs"/>
              </a:rPr>
              <a:t>でぐるぐるお絵かきブログ</a:t>
            </a:r>
            <a:endParaRPr lang="en-US" altLang="ja-JP" sz="2000" spc="300">
              <a:ln w="57150">
                <a:noFill/>
              </a:ln>
              <a:solidFill>
                <a:srgbClr val="FFFFCC"/>
              </a:solidFill>
              <a:latin typeface="小塚ゴシック Pro B" pitchFamily="34" charset="-128"/>
              <a:ea typeface="小塚ゴシック Pro B" pitchFamily="34" charset="-128"/>
              <a:cs typeface="+mj-cs"/>
              <a:hlinkClick r:id="rId3"/>
            </a:endParaRPr>
          </a:p>
          <a:p>
            <a:pPr lvl="0" algn="ctr" fontAlgn="auto">
              <a:lnSpc>
                <a:spcPct val="150000"/>
              </a:lnSpc>
              <a:spcAft>
                <a:spcPts val="0"/>
              </a:spcAft>
              <a:defRPr/>
            </a:pPr>
            <a:r>
              <a:rPr lang="en-US" altLang="ja-JP" sz="1600" spc="300">
                <a:ln w="57150">
                  <a:noFill/>
                </a:ln>
                <a:solidFill>
                  <a:srgbClr val="FFFFCC"/>
                </a:solidFill>
                <a:latin typeface="小塚ゴシック Pro B" pitchFamily="34" charset="-128"/>
                <a:ea typeface="小塚ゴシック Pro B" pitchFamily="34" charset="-128"/>
                <a:cs typeface="+mj-cs"/>
                <a:hlinkClick r:id="rId4"/>
              </a:rPr>
              <a:t>http://sp-cute.hatenablog.com/entry/2016/12/01/231516</a:t>
            </a:r>
            <a:endParaRPr lang="en-US" altLang="ja-JP" sz="1600" spc="300">
              <a:ln w="57150">
                <a:noFill/>
              </a:ln>
              <a:solidFill>
                <a:srgbClr val="FFFFCC"/>
              </a:solidFill>
              <a:latin typeface="小塚ゴシック Pro B" pitchFamily="34" charset="-128"/>
              <a:ea typeface="小塚ゴシック Pro B" pitchFamily="34" charset="-128"/>
              <a:cs typeface="+mj-cs"/>
            </a:endParaRPr>
          </a:p>
        </p:txBody>
      </p:sp>
      <p:pic>
        <p:nvPicPr>
          <p:cNvPr id="2" name="図 1">
            <a:extLst>
              <a:ext uri="{FF2B5EF4-FFF2-40B4-BE49-F238E27FC236}">
                <a16:creationId xmlns:a16="http://schemas.microsoft.com/office/drawing/2014/main" id="{E4416D41-88B1-43A9-98E7-A050F201BE1F}"/>
              </a:ext>
            </a:extLst>
          </p:cNvPr>
          <p:cNvPicPr>
            <a:picLocks noChangeAspect="1"/>
          </p:cNvPicPr>
          <p:nvPr/>
        </p:nvPicPr>
        <p:blipFill>
          <a:blip r:embed="rId5"/>
          <a:stretch>
            <a:fillRect/>
          </a:stretch>
        </p:blipFill>
        <p:spPr>
          <a:xfrm>
            <a:off x="1366838" y="2664607"/>
            <a:ext cx="6410325"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85062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200" spc="300">
                <a:solidFill>
                  <a:schemeClr val="accent3"/>
                </a:solidFill>
                <a:latin typeface="Pier Sans Medium" panose="00000600000000000000" pitchFamily="50" charset="0"/>
                <a:cs typeface="Aharoni" panose="02010803020104030203" pitchFamily="2" charset="-79"/>
              </a:rPr>
              <a:t>R</a:t>
            </a:r>
            <a:r>
              <a:rPr lang="en-US" altLang="ja-JP" sz="3200" spc="300">
                <a:solidFill>
                  <a:srgbClr val="FFFFCC"/>
                </a:solidFill>
                <a:latin typeface="Pier Sans Medium" panose="00000600000000000000" pitchFamily="50" charset="0"/>
                <a:cs typeface="Aharoni" panose="02010803020104030203" pitchFamily="2" charset="-79"/>
              </a:rPr>
              <a:t>elevant Information</a:t>
            </a:r>
            <a:endParaRPr lang="ja-JP" altLang="en-US" sz="3200" spc="3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61098A55-970B-44FD-9EF5-D40565BF80DE}"/>
              </a:ext>
            </a:extLst>
          </p:cNvPr>
          <p:cNvSpPr txBox="1">
            <a:spLocks/>
          </p:cNvSpPr>
          <p:nvPr/>
        </p:nvSpPr>
        <p:spPr>
          <a:xfrm>
            <a:off x="233772" y="908720"/>
            <a:ext cx="8676456" cy="1080120"/>
          </a:xfrm>
          <a:prstGeom prst="rect">
            <a:avLst/>
          </a:prstGeom>
        </p:spPr>
        <p:txBody>
          <a:bodyPr vert="horz" lIns="91440" tIns="45720" rIns="91440" bIns="45720" rtlCol="0" anchor="ctr">
            <a:normAutofit lnSpcReduction="10000"/>
          </a:bodyPr>
          <a:lstStyle/>
          <a:p>
            <a:pPr lvl="0" algn="ctr" fontAlgn="auto">
              <a:lnSpc>
                <a:spcPct val="150000"/>
              </a:lnSpc>
              <a:spcAft>
                <a:spcPts val="0"/>
              </a:spcAft>
              <a:defRPr/>
            </a:pPr>
            <a:r>
              <a:rPr lang="en-US" altLang="ja-JP" sz="1600" spc="300">
                <a:ln w="57150">
                  <a:noFill/>
                </a:ln>
                <a:solidFill>
                  <a:srgbClr val="FFFFCC"/>
                </a:solidFill>
                <a:latin typeface="小塚ゴシック Pro B" pitchFamily="34" charset="-128"/>
                <a:ea typeface="小塚ゴシック Pro B" pitchFamily="34" charset="-128"/>
                <a:cs typeface="+mj-cs"/>
              </a:rPr>
              <a:t>Motion Vector &amp; 2D gradient lookup Shader - Unreal Engine 4</a:t>
            </a:r>
            <a:br>
              <a:rPr lang="en-US" altLang="ja-JP" sz="1600" spc="300">
                <a:ln w="57150">
                  <a:noFill/>
                </a:ln>
                <a:solidFill>
                  <a:srgbClr val="FFFFCC"/>
                </a:solidFill>
                <a:latin typeface="小塚ゴシック Pro B" pitchFamily="34" charset="-128"/>
                <a:ea typeface="小塚ゴシック Pro B" pitchFamily="34" charset="-128"/>
                <a:cs typeface="+mj-cs"/>
              </a:rPr>
            </a:br>
            <a:r>
              <a:rPr lang="en-US" altLang="ja-JP" sz="1600" spc="300">
                <a:ln w="57150">
                  <a:noFill/>
                </a:ln>
                <a:solidFill>
                  <a:srgbClr val="FFFFCC"/>
                </a:solidFill>
                <a:latin typeface="小塚ゴシック Pro B" pitchFamily="34" charset="-128"/>
                <a:ea typeface="小塚ゴシック Pro B" pitchFamily="34" charset="-128"/>
                <a:cs typeface="+mj-cs"/>
              </a:rPr>
              <a:t>| YouTube</a:t>
            </a:r>
          </a:p>
          <a:p>
            <a:pPr lvl="0" algn="ctr"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hlinkClick r:id="rId3"/>
              </a:rPr>
              <a:t>https://www.youtube.com/watch?v=_sia8H6k8hk</a:t>
            </a:r>
            <a:endParaRPr lang="en-US" altLang="ja-JP" sz="1400" spc="300">
              <a:ln w="57150">
                <a:noFill/>
              </a:ln>
              <a:solidFill>
                <a:srgbClr val="FFFFCC"/>
              </a:solidFill>
              <a:latin typeface="小塚ゴシック Pro B" pitchFamily="34" charset="-128"/>
              <a:ea typeface="小塚ゴシック Pro B" pitchFamily="34" charset="-128"/>
              <a:cs typeface="+mj-cs"/>
            </a:endParaRPr>
          </a:p>
        </p:txBody>
      </p:sp>
      <p:pic>
        <p:nvPicPr>
          <p:cNvPr id="2" name="図 1">
            <a:extLst>
              <a:ext uri="{FF2B5EF4-FFF2-40B4-BE49-F238E27FC236}">
                <a16:creationId xmlns:a16="http://schemas.microsoft.com/office/drawing/2014/main" id="{55C1410D-B246-4401-AAD8-82DFD77975BF}"/>
              </a:ext>
            </a:extLst>
          </p:cNvPr>
          <p:cNvPicPr>
            <a:picLocks noChangeAspect="1"/>
          </p:cNvPicPr>
          <p:nvPr/>
        </p:nvPicPr>
        <p:blipFill>
          <a:blip r:embed="rId4"/>
          <a:stretch>
            <a:fillRect/>
          </a:stretch>
        </p:blipFill>
        <p:spPr>
          <a:xfrm>
            <a:off x="598959" y="2098948"/>
            <a:ext cx="7946082" cy="44580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81692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6B3B5F69-19FA-4D65-BD92-D10CBE3B85A3}"/>
              </a:ext>
            </a:extLst>
          </p:cNvPr>
          <p:cNvSpPr txBox="1">
            <a:spLocks/>
          </p:cNvSpPr>
          <p:nvPr/>
        </p:nvSpPr>
        <p:spPr>
          <a:xfrm>
            <a:off x="685800" y="2564904"/>
            <a:ext cx="7772400" cy="1340941"/>
          </a:xfrm>
          <a:prstGeom prst="rect">
            <a:avLst/>
          </a:prstGeom>
        </p:spPr>
        <p:txBody>
          <a:bodyPr vert="horz" lIns="91440" tIns="45720" rIns="91440" bIns="45720" rtlCol="0" anchor="ctr">
            <a:normAutofit/>
          </a:bodyPr>
          <a:lstStyle/>
          <a:p>
            <a:pPr lvl="0" algn="ctr" fontAlgn="auto">
              <a:spcAft>
                <a:spcPts val="0"/>
              </a:spcAft>
              <a:tabLst>
                <a:tab pos="5738813" algn="l"/>
              </a:tabLst>
              <a:defRPr/>
            </a:pPr>
            <a:r>
              <a:rPr lang="en-US" altLang="ja-JP" sz="4000" spc="1500">
                <a:ln w="57150">
                  <a:noFill/>
                </a:ln>
                <a:solidFill>
                  <a:srgbClr val="00B0F0"/>
                </a:solidFill>
                <a:effectLst/>
                <a:latin typeface="Pier Sans Medium" panose="00000600000000000000" pitchFamily="50" charset="0"/>
                <a:ea typeface="Cornerstone" pitchFamily="2" charset="-128"/>
                <a:cs typeface="Cornerstone" pitchFamily="2" charset="-128"/>
              </a:rPr>
              <a:t>B</a:t>
            </a:r>
            <a:r>
              <a:rPr lang="en-US" altLang="ja-JP" sz="4000" spc="1500">
                <a:ln w="57150">
                  <a:noFill/>
                </a:ln>
                <a:solidFill>
                  <a:srgbClr val="E1E0CD"/>
                </a:solidFill>
                <a:effectLst/>
                <a:latin typeface="Pier Sans Medium" panose="00000600000000000000" pitchFamily="50" charset="0"/>
                <a:ea typeface="Cornerstone" pitchFamily="2" charset="-128"/>
                <a:cs typeface="Cornerstone" pitchFamily="2" charset="-128"/>
              </a:rPr>
              <a:t>onus</a:t>
            </a:r>
            <a:endParaRPr kumimoji="1" lang="ja-JP" altLang="en-US" sz="4000" i="0" u="none" strike="noStrike" kern="1200" cap="none" spc="1500" normalizeH="0" noProof="0" dirty="0">
              <a:ln w="57150">
                <a:noFill/>
              </a:ln>
              <a:solidFill>
                <a:srgbClr val="E1E0CD"/>
              </a:solidFill>
              <a:effectLst/>
              <a:uLnTx/>
              <a:uFillTx/>
              <a:latin typeface="Pier Sans Medium" panose="00000600000000000000" pitchFamily="50" charset="0"/>
              <a:ea typeface="Cornerstone" pitchFamily="2" charset="-128"/>
              <a:cs typeface="Cornerstone" pitchFamily="2" charset="-128"/>
            </a:endParaRPr>
          </a:p>
        </p:txBody>
      </p:sp>
      <p:sp>
        <p:nvSpPr>
          <p:cNvPr id="3" name="タイトル 1">
            <a:extLst>
              <a:ext uri="{FF2B5EF4-FFF2-40B4-BE49-F238E27FC236}">
                <a16:creationId xmlns:a16="http://schemas.microsoft.com/office/drawing/2014/main" id="{3F20E552-1387-41AF-A4D0-F81DB1669596}"/>
              </a:ext>
            </a:extLst>
          </p:cNvPr>
          <p:cNvSpPr txBox="1">
            <a:spLocks/>
          </p:cNvSpPr>
          <p:nvPr/>
        </p:nvSpPr>
        <p:spPr>
          <a:xfrm>
            <a:off x="685800" y="3379390"/>
            <a:ext cx="7772400" cy="787275"/>
          </a:xfrm>
          <a:prstGeom prst="rect">
            <a:avLst/>
          </a:prstGeom>
        </p:spPr>
        <p:txBody>
          <a:bodyPr vert="horz" lIns="91440" tIns="45720" rIns="91440" bIns="45720" rtlCol="0" anchor="ctr">
            <a:normAutofit/>
          </a:bodyPr>
          <a:lstStyle/>
          <a:p>
            <a:pPr lvl="0" algn="ctr" fontAlgn="auto">
              <a:spcAft>
                <a:spcPts val="0"/>
              </a:spcAft>
              <a:defRPr/>
            </a:pPr>
            <a:r>
              <a:rPr lang="en-US" altLang="ja-JP" spc="1000">
                <a:ln w="57150">
                  <a:noFill/>
                </a:ln>
                <a:solidFill>
                  <a:srgbClr val="0070C0"/>
                </a:solidFill>
                <a:effectLst/>
                <a:latin typeface="小塚ゴシック Pr6N R" panose="020B0400000000000000" pitchFamily="34" charset="-128"/>
                <a:ea typeface="小塚ゴシック Pr6N R" panose="020B0400000000000000" pitchFamily="34" charset="-128"/>
                <a:cs typeface="Cornerstone" pitchFamily="2" charset="-128"/>
              </a:rPr>
              <a:t>-</a:t>
            </a:r>
            <a:r>
              <a:rPr lang="ja-JP" altLang="en-US" spc="1000">
                <a:ln w="57150">
                  <a:noFill/>
                </a:ln>
                <a:solidFill>
                  <a:srgbClr val="0070C0"/>
                </a:solidFill>
                <a:latin typeface="小塚ゴシック Pr6N R" panose="020B0400000000000000" pitchFamily="34" charset="-128"/>
                <a:ea typeface="小塚ゴシック Pr6N R" panose="020B0400000000000000" pitchFamily="34" charset="-128"/>
                <a:cs typeface="Cornerstone" pitchFamily="2" charset="-128"/>
              </a:rPr>
              <a:t>おまけ</a:t>
            </a:r>
            <a:r>
              <a:rPr lang="en-US" altLang="ja-JP" spc="1000">
                <a:ln w="57150">
                  <a:noFill/>
                </a:ln>
                <a:solidFill>
                  <a:srgbClr val="0070C0"/>
                </a:solidFill>
                <a:effectLst/>
                <a:latin typeface="小塚ゴシック Pr6N R" panose="020B0400000000000000" pitchFamily="34" charset="-128"/>
                <a:ea typeface="小塚ゴシック Pr6N R" panose="020B0400000000000000" pitchFamily="34" charset="-128"/>
                <a:cs typeface="Cornerstone" pitchFamily="2" charset="-128"/>
              </a:rPr>
              <a:t>-</a:t>
            </a:r>
            <a:endParaRPr kumimoji="1" lang="ja-JP" altLang="en-US" i="0" u="none" strike="noStrike" kern="1200" cap="none" spc="1000" normalizeH="0" noProof="0" dirty="0">
              <a:ln w="57150">
                <a:noFill/>
              </a:ln>
              <a:solidFill>
                <a:srgbClr val="0070C0"/>
              </a:solidFill>
              <a:effectLst/>
              <a:uLnTx/>
              <a:uFillTx/>
              <a:latin typeface="小塚ゴシック Pr6N R" panose="020B0400000000000000" pitchFamily="34" charset="-128"/>
              <a:ea typeface="小塚ゴシック Pr6N R" panose="020B0400000000000000" pitchFamily="34" charset="-128"/>
              <a:cs typeface="Cornerstone" pitchFamily="2" charset="-128"/>
            </a:endParaRPr>
          </a:p>
        </p:txBody>
      </p:sp>
    </p:spTree>
    <p:extLst>
      <p:ext uri="{BB962C8B-B14F-4D97-AF65-F5344CB8AC3E}">
        <p14:creationId xmlns:p14="http://schemas.microsoft.com/office/powerpoint/2010/main" val="3268177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8" name="タイトル 1">
            <a:extLst>
              <a:ext uri="{FF2B5EF4-FFF2-40B4-BE49-F238E27FC236}">
                <a16:creationId xmlns:a16="http://schemas.microsoft.com/office/drawing/2014/main" id="{91E7B76C-D1EC-4E13-86E9-C6970CEAB9DB}"/>
              </a:ext>
            </a:extLst>
          </p:cNvPr>
          <p:cNvSpPr txBox="1">
            <a:spLocks/>
          </p:cNvSpPr>
          <p:nvPr/>
        </p:nvSpPr>
        <p:spPr>
          <a:xfrm>
            <a:off x="314654" y="4143945"/>
            <a:ext cx="3609274" cy="996999"/>
          </a:xfrm>
          <a:prstGeom prst="rect">
            <a:avLst/>
          </a:prstGeom>
        </p:spPr>
        <p:txBody>
          <a:bodyPr vert="horz" lIns="91440" tIns="45720" rIns="91440" bIns="45720" rtlCol="0" anchor="ctr">
            <a:normAutofit/>
          </a:bodyPr>
          <a:lstStyle/>
          <a:p>
            <a:pPr lvl="0" fontAlgn="auto">
              <a:lnSpc>
                <a:spcPct val="150000"/>
              </a:lnSpc>
              <a:spcAft>
                <a:spcPts val="0"/>
              </a:spcAft>
              <a:defRPr/>
            </a:pPr>
            <a:r>
              <a:rPr lang="en-US" altLang="ja-JP" sz="1400" spc="100">
                <a:ln w="57150">
                  <a:noFill/>
                </a:ln>
                <a:solidFill>
                  <a:srgbClr val="FFFFCC"/>
                </a:solidFill>
                <a:latin typeface="小塚ゴシック Pro B" pitchFamily="34" charset="-128"/>
                <a:ea typeface="小塚ゴシック Pro B" pitchFamily="34" charset="-128"/>
                <a:cs typeface="+mj-cs"/>
                <a:hlinkClick r:id="rId3"/>
              </a:rPr>
              <a:t>https://twitter.com/klemen_lozar</a:t>
            </a:r>
            <a:endParaRPr lang="en-US" altLang="ja-JP" sz="1400" spc="100">
              <a:ln w="57150">
                <a:noFill/>
              </a:ln>
              <a:solidFill>
                <a:srgbClr val="FFFFCC"/>
              </a:solidFill>
              <a:latin typeface="小塚ゴシック Pro B" pitchFamily="34" charset="-128"/>
              <a:ea typeface="小塚ゴシック Pro B" pitchFamily="34" charset="-128"/>
              <a:cs typeface="+mj-cs"/>
            </a:endParaRPr>
          </a:p>
        </p:txBody>
      </p:sp>
      <p:grpSp>
        <p:nvGrpSpPr>
          <p:cNvPr id="11" name="グループ化 10">
            <a:extLst>
              <a:ext uri="{FF2B5EF4-FFF2-40B4-BE49-F238E27FC236}">
                <a16:creationId xmlns:a16="http://schemas.microsoft.com/office/drawing/2014/main" id="{03FF97BA-B916-4ADE-8617-13AC4B3D25CF}"/>
              </a:ext>
            </a:extLst>
          </p:cNvPr>
          <p:cNvGrpSpPr/>
          <p:nvPr/>
        </p:nvGrpSpPr>
        <p:grpSpPr>
          <a:xfrm>
            <a:off x="591335" y="1621481"/>
            <a:ext cx="7961330" cy="4029075"/>
            <a:chOff x="643118" y="1266576"/>
            <a:chExt cx="7961330" cy="4029075"/>
          </a:xfrm>
        </p:grpSpPr>
        <p:pic>
          <p:nvPicPr>
            <p:cNvPr id="6" name="図 5">
              <a:extLst>
                <a:ext uri="{FF2B5EF4-FFF2-40B4-BE49-F238E27FC236}">
                  <a16:creationId xmlns:a16="http://schemas.microsoft.com/office/drawing/2014/main" id="{96CA96C4-F4D1-4E8F-8E17-181B02044D9D}"/>
                </a:ext>
              </a:extLst>
            </p:cNvPr>
            <p:cNvPicPr>
              <a:picLocks noChangeAspect="1"/>
            </p:cNvPicPr>
            <p:nvPr/>
          </p:nvPicPr>
          <p:blipFill>
            <a:blip r:embed="rId4"/>
            <a:stretch>
              <a:fillRect/>
            </a:stretch>
          </p:blipFill>
          <p:spPr>
            <a:xfrm>
              <a:off x="3841948" y="1266576"/>
              <a:ext cx="4762500" cy="4029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id="{BC97F9AB-836D-48F5-8B30-806B58B0D250}"/>
                </a:ext>
              </a:extLst>
            </p:cNvPr>
            <p:cNvPicPr>
              <a:picLocks noChangeAspect="1"/>
            </p:cNvPicPr>
            <p:nvPr/>
          </p:nvPicPr>
          <p:blipFill>
            <a:blip r:embed="rId5"/>
            <a:stretch>
              <a:fillRect/>
            </a:stretch>
          </p:blipFill>
          <p:spPr>
            <a:xfrm>
              <a:off x="643118" y="1266576"/>
              <a:ext cx="2695575" cy="2771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
        <p:nvSpPr>
          <p:cNvPr id="12" name="タイトル 1">
            <a:extLst>
              <a:ext uri="{FF2B5EF4-FFF2-40B4-BE49-F238E27FC236}">
                <a16:creationId xmlns:a16="http://schemas.microsoft.com/office/drawing/2014/main" id="{573EE6AD-EE95-440E-953E-AE79B8A13B17}"/>
              </a:ext>
            </a:extLst>
          </p:cNvPr>
          <p:cNvSpPr txBox="1">
            <a:spLocks/>
          </p:cNvSpPr>
          <p:nvPr/>
        </p:nvSpPr>
        <p:spPr>
          <a:xfrm>
            <a:off x="3707538" y="5390108"/>
            <a:ext cx="3609274" cy="996999"/>
          </a:xfrm>
          <a:prstGeom prst="rect">
            <a:avLst/>
          </a:prstGeom>
        </p:spPr>
        <p:txBody>
          <a:bodyPr vert="horz" lIns="91440" tIns="45720" rIns="91440" bIns="45720" rtlCol="0" anchor="ctr">
            <a:normAutofit/>
          </a:bodyPr>
          <a:lstStyle/>
          <a:p>
            <a:pPr lvl="0" fontAlgn="auto">
              <a:lnSpc>
                <a:spcPct val="150000"/>
              </a:lnSpc>
              <a:spcAft>
                <a:spcPts val="0"/>
              </a:spcAft>
              <a:defRPr/>
            </a:pPr>
            <a:r>
              <a:rPr lang="en-US" altLang="ja-JP" sz="1400" spc="100">
                <a:ln w="57150">
                  <a:noFill/>
                </a:ln>
                <a:solidFill>
                  <a:srgbClr val="FFFFCC"/>
                </a:solidFill>
                <a:latin typeface="小塚ゴシック Pro B" pitchFamily="34" charset="-128"/>
                <a:ea typeface="小塚ゴシック Pro B" pitchFamily="34" charset="-128"/>
                <a:cs typeface="+mj-cs"/>
                <a:hlinkClick r:id="rId6"/>
              </a:rPr>
              <a:t>http://www.klemenlozar.com/</a:t>
            </a:r>
            <a:endParaRPr lang="en-US" altLang="ja-JP" sz="1400" spc="1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37418928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8" name="タイトル 1">
            <a:extLst>
              <a:ext uri="{FF2B5EF4-FFF2-40B4-BE49-F238E27FC236}">
                <a16:creationId xmlns:a16="http://schemas.microsoft.com/office/drawing/2014/main" id="{91E7B76C-D1EC-4E13-86E9-C6970CEAB9DB}"/>
              </a:ext>
            </a:extLst>
          </p:cNvPr>
          <p:cNvSpPr txBox="1">
            <a:spLocks/>
          </p:cNvSpPr>
          <p:nvPr/>
        </p:nvSpPr>
        <p:spPr>
          <a:xfrm>
            <a:off x="179146" y="4760615"/>
            <a:ext cx="4329354" cy="756617"/>
          </a:xfrm>
          <a:prstGeom prst="rect">
            <a:avLst/>
          </a:prstGeom>
        </p:spPr>
        <p:txBody>
          <a:bodyPr vert="horz" lIns="91440" tIns="45720" rIns="91440" bIns="45720" rtlCol="0" anchor="ctr">
            <a:normAutofit/>
          </a:bodyPr>
          <a:lstStyle/>
          <a:p>
            <a:pPr lvl="0"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rPr>
              <a:t>Real Time VFX</a:t>
            </a:r>
            <a:br>
              <a:rPr lang="en-US" altLang="ja-JP" sz="1400" spc="300">
                <a:ln w="57150">
                  <a:noFill/>
                </a:ln>
                <a:solidFill>
                  <a:srgbClr val="FFFFCC"/>
                </a:solidFill>
                <a:latin typeface="小塚ゴシック Pro B" pitchFamily="34" charset="-128"/>
                <a:ea typeface="小塚ゴシック Pro B" pitchFamily="34" charset="-128"/>
                <a:cs typeface="+mj-cs"/>
                <a:hlinkClick r:id="rId3"/>
              </a:rPr>
            </a:br>
            <a:r>
              <a:rPr lang="en-US" altLang="ja-JP" sz="1400" spc="300">
                <a:ln w="57150">
                  <a:noFill/>
                </a:ln>
                <a:solidFill>
                  <a:srgbClr val="FFFFCC"/>
                </a:solidFill>
                <a:latin typeface="小塚ゴシック Pro B" pitchFamily="34" charset="-128"/>
                <a:ea typeface="小塚ゴシック Pro B" pitchFamily="34" charset="-128"/>
                <a:cs typeface="+mj-cs"/>
                <a:hlinkClick r:id="rId3"/>
              </a:rPr>
              <a:t>https://realtimevfx.com/</a:t>
            </a:r>
            <a:endParaRPr lang="en-US" altLang="ja-JP" sz="1400" spc="300">
              <a:ln w="57150">
                <a:noFill/>
              </a:ln>
              <a:solidFill>
                <a:srgbClr val="FFFFCC"/>
              </a:solidFill>
              <a:latin typeface="小塚ゴシック Pro B" pitchFamily="34" charset="-128"/>
              <a:ea typeface="小塚ゴシック Pro B" pitchFamily="34" charset="-128"/>
              <a:cs typeface="+mj-cs"/>
            </a:endParaRPr>
          </a:p>
        </p:txBody>
      </p:sp>
      <p:pic>
        <p:nvPicPr>
          <p:cNvPr id="2" name="図 1">
            <a:extLst>
              <a:ext uri="{FF2B5EF4-FFF2-40B4-BE49-F238E27FC236}">
                <a16:creationId xmlns:a16="http://schemas.microsoft.com/office/drawing/2014/main" id="{CBA217FA-0A31-4AAB-A219-5768A3D03CBC}"/>
              </a:ext>
            </a:extLst>
          </p:cNvPr>
          <p:cNvPicPr>
            <a:picLocks noChangeAspect="1"/>
          </p:cNvPicPr>
          <p:nvPr/>
        </p:nvPicPr>
        <p:blipFill>
          <a:blip r:embed="rId4"/>
          <a:stretch>
            <a:fillRect/>
          </a:stretch>
        </p:blipFill>
        <p:spPr>
          <a:xfrm>
            <a:off x="241548" y="1766937"/>
            <a:ext cx="4762500" cy="2990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図 5">
            <a:extLst>
              <a:ext uri="{FF2B5EF4-FFF2-40B4-BE49-F238E27FC236}">
                <a16:creationId xmlns:a16="http://schemas.microsoft.com/office/drawing/2014/main" id="{30569DA2-CC22-4869-B6BE-EBA7008881A4}"/>
              </a:ext>
            </a:extLst>
          </p:cNvPr>
          <p:cNvPicPr>
            <a:picLocks noChangeAspect="1"/>
          </p:cNvPicPr>
          <p:nvPr/>
        </p:nvPicPr>
        <p:blipFill>
          <a:blip r:embed="rId5"/>
          <a:stretch>
            <a:fillRect/>
          </a:stretch>
        </p:blipFill>
        <p:spPr>
          <a:xfrm>
            <a:off x="3923928" y="2858567"/>
            <a:ext cx="4762500" cy="2886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タイトル 1">
            <a:extLst>
              <a:ext uri="{FF2B5EF4-FFF2-40B4-BE49-F238E27FC236}">
                <a16:creationId xmlns:a16="http://schemas.microsoft.com/office/drawing/2014/main" id="{B51DFAAE-4A3F-45CB-ABEC-D951C2481978}"/>
              </a:ext>
            </a:extLst>
          </p:cNvPr>
          <p:cNvSpPr txBox="1">
            <a:spLocks/>
          </p:cNvSpPr>
          <p:nvPr/>
        </p:nvSpPr>
        <p:spPr>
          <a:xfrm>
            <a:off x="3839220" y="5594871"/>
            <a:ext cx="5040560" cy="1099889"/>
          </a:xfrm>
          <a:prstGeom prst="rect">
            <a:avLst/>
          </a:prstGeom>
        </p:spPr>
        <p:txBody>
          <a:bodyPr vert="horz" lIns="91440" tIns="45720" rIns="91440" bIns="45720" rtlCol="0" anchor="ctr">
            <a:normAutofit/>
          </a:bodyPr>
          <a:lstStyle/>
          <a:p>
            <a:pPr lvl="0"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rPr>
              <a:t>Discord </a:t>
            </a:r>
            <a:r>
              <a:rPr lang="ja-JP" altLang="en-US" sz="1400" spc="300">
                <a:ln w="57150">
                  <a:noFill/>
                </a:ln>
                <a:solidFill>
                  <a:srgbClr val="FFFFCC"/>
                </a:solidFill>
                <a:latin typeface="小塚ゴシック Pro B" pitchFamily="34" charset="-128"/>
                <a:ea typeface="小塚ゴシック Pro B" pitchFamily="34" charset="-128"/>
                <a:cs typeface="+mj-cs"/>
              </a:rPr>
              <a:t>エフェクト交流所</a:t>
            </a:r>
            <a:endParaRPr lang="en-US" altLang="ja-JP" sz="1400" spc="300">
              <a:ln w="57150">
                <a:noFill/>
              </a:ln>
              <a:solidFill>
                <a:srgbClr val="FFFFCC"/>
              </a:solidFill>
              <a:latin typeface="小塚ゴシック Pro B" pitchFamily="34" charset="-128"/>
              <a:ea typeface="小塚ゴシック Pro B" pitchFamily="34" charset="-128"/>
              <a:cs typeface="+mj-cs"/>
              <a:hlinkClick r:id="rId3"/>
            </a:endParaRPr>
          </a:p>
          <a:p>
            <a:pPr lvl="0"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hlinkClick r:id="rId6"/>
              </a:rPr>
              <a:t>https://discordapp.com/invite/wpYbygh</a:t>
            </a:r>
            <a:endParaRPr lang="en-US" altLang="ja-JP" sz="1400" spc="300">
              <a:ln w="57150">
                <a:noFill/>
              </a:ln>
              <a:solidFill>
                <a:srgbClr val="FFFFCC"/>
              </a:solidFill>
              <a:latin typeface="小塚ゴシック Pro B" pitchFamily="34" charset="-128"/>
              <a:ea typeface="小塚ゴシック Pro B" pitchFamily="34" charset="-128"/>
              <a:cs typeface="+mj-cs"/>
            </a:endParaRPr>
          </a:p>
        </p:txBody>
      </p:sp>
      <p:pic>
        <p:nvPicPr>
          <p:cNvPr id="10" name="図 9">
            <a:extLst>
              <a:ext uri="{FF2B5EF4-FFF2-40B4-BE49-F238E27FC236}">
                <a16:creationId xmlns:a16="http://schemas.microsoft.com/office/drawing/2014/main" id="{712FCF55-B07F-4A56-8466-2EA8089505C7}"/>
              </a:ext>
            </a:extLst>
          </p:cNvPr>
          <p:cNvPicPr>
            <a:picLocks noChangeAspect="1"/>
          </p:cNvPicPr>
          <p:nvPr/>
        </p:nvPicPr>
        <p:blipFill>
          <a:blip r:embed="rId7"/>
          <a:stretch>
            <a:fillRect/>
          </a:stretch>
        </p:blipFill>
        <p:spPr>
          <a:xfrm>
            <a:off x="6419050" y="1159286"/>
            <a:ext cx="2364054" cy="24308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タイトル 1">
            <a:extLst>
              <a:ext uri="{FF2B5EF4-FFF2-40B4-BE49-F238E27FC236}">
                <a16:creationId xmlns:a16="http://schemas.microsoft.com/office/drawing/2014/main" id="{5D748B52-A87E-478A-B00E-9F5F69CB11D9}"/>
              </a:ext>
            </a:extLst>
          </p:cNvPr>
          <p:cNvSpPr txBox="1">
            <a:spLocks/>
          </p:cNvSpPr>
          <p:nvPr/>
        </p:nvSpPr>
        <p:spPr>
          <a:xfrm>
            <a:off x="5331278" y="3388226"/>
            <a:ext cx="3609274" cy="824174"/>
          </a:xfrm>
          <a:prstGeom prst="rect">
            <a:avLst/>
          </a:prstGeom>
        </p:spPr>
        <p:txBody>
          <a:bodyPr vert="horz" lIns="91440" tIns="45720" rIns="91440" bIns="45720" rtlCol="0" anchor="ctr">
            <a:normAutofit/>
          </a:bodyPr>
          <a:lstStyle/>
          <a:p>
            <a:pPr lvl="0" algn="r" fontAlgn="auto">
              <a:lnSpc>
                <a:spcPct val="150000"/>
              </a:lnSpc>
              <a:spcAft>
                <a:spcPts val="0"/>
              </a:spcAft>
              <a:defRPr/>
            </a:pPr>
            <a:r>
              <a:rPr lang="en-US" altLang="ja-JP" sz="1400" spc="100">
                <a:ln w="57150">
                  <a:noFill/>
                </a:ln>
                <a:solidFill>
                  <a:srgbClr val="FFFFCC"/>
                </a:solidFill>
                <a:latin typeface="小塚ゴシック Pro B" pitchFamily="34" charset="-128"/>
                <a:ea typeface="小塚ゴシック Pro B" pitchFamily="34" charset="-128"/>
                <a:cs typeface="+mj-cs"/>
                <a:hlinkClick r:id="rId8"/>
              </a:rPr>
              <a:t>https://twitter.com/torisutamoyasi</a:t>
            </a:r>
            <a:endParaRPr lang="en-US" altLang="ja-JP" sz="1400" spc="100">
              <a:ln w="57150">
                <a:noFill/>
              </a:ln>
              <a:solidFill>
                <a:srgbClr val="FFFFCC"/>
              </a:solidFill>
              <a:latin typeface="小塚ゴシック Pro B" pitchFamily="34" charset="-128"/>
              <a:ea typeface="小塚ゴシック Pro B" pitchFamily="34" charset="-128"/>
              <a:cs typeface="+mj-cs"/>
            </a:endParaRPr>
          </a:p>
        </p:txBody>
      </p:sp>
      <p:sp>
        <p:nvSpPr>
          <p:cNvPr id="12" name="角丸四角形 9">
            <a:extLst>
              <a:ext uri="{FF2B5EF4-FFF2-40B4-BE49-F238E27FC236}">
                <a16:creationId xmlns:a16="http://schemas.microsoft.com/office/drawing/2014/main" id="{8F989E9A-6086-486E-B29E-4AAE7FAC5411}"/>
              </a:ext>
            </a:extLst>
          </p:cNvPr>
          <p:cNvSpPr/>
          <p:nvPr/>
        </p:nvSpPr>
        <p:spPr>
          <a:xfrm>
            <a:off x="223416" y="982888"/>
            <a:ext cx="2713450" cy="500062"/>
          </a:xfrm>
          <a:prstGeom prst="roundRect">
            <a:avLst/>
          </a:prstGeom>
          <a:solidFill>
            <a:schemeClr val="tx1"/>
          </a:solidFill>
          <a:ln>
            <a:solidFill>
              <a:srgbClr val="131823"/>
            </a:solidFill>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ja-JP" altLang="en-US" spc="600">
                <a:solidFill>
                  <a:srgbClr val="FFFFCC"/>
                </a:solidFill>
                <a:latin typeface="小塚ゴシック Pr6N B" panose="020B0800000000000000" pitchFamily="34" charset="-128"/>
                <a:ea typeface="小塚ゴシック Pr6N B" panose="020B0800000000000000" pitchFamily="34" charset="-128"/>
              </a:rPr>
              <a:t>コミュニティ</a:t>
            </a:r>
            <a:endParaRPr lang="ja-JP" altLang="en-US" spc="600" dirty="0">
              <a:solidFill>
                <a:srgbClr val="FFFFCC"/>
              </a:solidFill>
              <a:latin typeface="小塚ゴシック Pr6N B" panose="020B0800000000000000" pitchFamily="34" charset="-128"/>
              <a:ea typeface="小塚ゴシック Pr6N B" panose="020B0800000000000000" pitchFamily="34" charset="-128"/>
            </a:endParaRPr>
          </a:p>
        </p:txBody>
      </p:sp>
    </p:spTree>
    <p:extLst>
      <p:ext uri="{BB962C8B-B14F-4D97-AF65-F5344CB8AC3E}">
        <p14:creationId xmlns:p14="http://schemas.microsoft.com/office/powerpoint/2010/main" val="27121436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最近、</a:t>
            </a:r>
            <a:r>
              <a:rPr lang="ja-JP" altLang="en-US" sz="2800" spc="600">
                <a:ln w="57150">
                  <a:noFill/>
                </a:ln>
                <a:solidFill>
                  <a:srgbClr val="D78029"/>
                </a:solidFill>
                <a:latin typeface="小塚ゴシック Pro B" pitchFamily="34" charset="-128"/>
                <a:ea typeface="小塚ゴシック Pro B" pitchFamily="34" charset="-128"/>
                <a:cs typeface="+mj-cs"/>
              </a:rPr>
              <a:t>注目</a:t>
            </a:r>
            <a:r>
              <a:rPr lang="ja-JP" altLang="en-US" sz="2800" spc="600">
                <a:ln w="57150">
                  <a:noFill/>
                </a:ln>
                <a:solidFill>
                  <a:srgbClr val="FFFFCC"/>
                </a:solidFill>
                <a:latin typeface="小塚ゴシック Pro B" pitchFamily="34" charset="-128"/>
                <a:ea typeface="小塚ゴシック Pro B" pitchFamily="34" charset="-128"/>
                <a:cs typeface="+mj-cs"/>
              </a:rPr>
              <a:t>している人</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6260366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9E7C5876-ED71-4DDF-88AD-20B48110172F}"/>
              </a:ext>
            </a:extLst>
          </p:cNvPr>
          <p:cNvPicPr>
            <a:picLocks noChangeAspect="1"/>
          </p:cNvPicPr>
          <p:nvPr/>
        </p:nvPicPr>
        <p:blipFill>
          <a:blip r:embed="rId3"/>
          <a:stretch>
            <a:fillRect/>
          </a:stretch>
        </p:blipFill>
        <p:spPr>
          <a:xfrm>
            <a:off x="1279997" y="2313409"/>
            <a:ext cx="2695575" cy="2771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図 2">
            <a:extLst>
              <a:ext uri="{FF2B5EF4-FFF2-40B4-BE49-F238E27FC236}">
                <a16:creationId xmlns:a16="http://schemas.microsoft.com/office/drawing/2014/main" id="{9C18715F-BFDA-4A3F-A500-B390F9C8B9EE}"/>
              </a:ext>
            </a:extLst>
          </p:cNvPr>
          <p:cNvPicPr>
            <a:picLocks noChangeAspect="1"/>
          </p:cNvPicPr>
          <p:nvPr/>
        </p:nvPicPr>
        <p:blipFill>
          <a:blip r:embed="rId4"/>
          <a:stretch>
            <a:fillRect/>
          </a:stretch>
        </p:blipFill>
        <p:spPr>
          <a:xfrm>
            <a:off x="5168429" y="2313409"/>
            <a:ext cx="2695575" cy="2771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タイトル 1">
            <a:extLst>
              <a:ext uri="{FF2B5EF4-FFF2-40B4-BE49-F238E27FC236}">
                <a16:creationId xmlns:a16="http://schemas.microsoft.com/office/drawing/2014/main" id="{62D966CB-690F-498D-B5BD-5F6F1F8B0119}"/>
              </a:ext>
            </a:extLst>
          </p:cNvPr>
          <p:cNvSpPr txBox="1">
            <a:spLocks/>
          </p:cNvSpPr>
          <p:nvPr/>
        </p:nvSpPr>
        <p:spPr>
          <a:xfrm>
            <a:off x="4381376" y="4797152"/>
            <a:ext cx="4050196" cy="996999"/>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hlinkClick r:id="rId5"/>
              </a:rPr>
              <a:t>https://twitter.com/Gaxil</a:t>
            </a:r>
            <a:endParaRPr lang="en-US" altLang="ja-JP" sz="1400" spc="300">
              <a:ln w="57150">
                <a:noFill/>
              </a:ln>
              <a:solidFill>
                <a:srgbClr val="FFFFCC"/>
              </a:solidFill>
              <a:latin typeface="小塚ゴシック Pro B" pitchFamily="34" charset="-128"/>
              <a:ea typeface="小塚ゴシック Pro B" pitchFamily="34" charset="-128"/>
              <a:cs typeface="+mj-cs"/>
            </a:endParaRPr>
          </a:p>
        </p:txBody>
      </p:sp>
      <p:sp>
        <p:nvSpPr>
          <p:cNvPr id="8" name="タイトル 1">
            <a:extLst>
              <a:ext uri="{FF2B5EF4-FFF2-40B4-BE49-F238E27FC236}">
                <a16:creationId xmlns:a16="http://schemas.microsoft.com/office/drawing/2014/main" id="{91E7B76C-D1EC-4E13-86E9-C6970CEAB9DB}"/>
              </a:ext>
            </a:extLst>
          </p:cNvPr>
          <p:cNvSpPr txBox="1">
            <a:spLocks/>
          </p:cNvSpPr>
          <p:nvPr/>
        </p:nvSpPr>
        <p:spPr>
          <a:xfrm>
            <a:off x="674694" y="4797152"/>
            <a:ext cx="4329354" cy="996999"/>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1400" spc="100">
                <a:ln w="57150">
                  <a:noFill/>
                </a:ln>
                <a:solidFill>
                  <a:srgbClr val="FFFFCC"/>
                </a:solidFill>
                <a:latin typeface="小塚ゴシック Pro B" pitchFamily="34" charset="-128"/>
                <a:ea typeface="小塚ゴシック Pro B" pitchFamily="34" charset="-128"/>
                <a:cs typeface="+mj-cs"/>
                <a:hlinkClick r:id="rId6"/>
              </a:rPr>
              <a:t>https://twitter.com/chiba_akihito</a:t>
            </a:r>
            <a:endParaRPr lang="en-US" altLang="ja-JP" sz="1400" spc="1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51673170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最近「</a:t>
            </a:r>
            <a:r>
              <a:rPr lang="ja-JP" altLang="en-US" sz="2800" spc="600">
                <a:ln w="57150">
                  <a:noFill/>
                </a:ln>
                <a:solidFill>
                  <a:srgbClr val="D78029"/>
                </a:solidFill>
                <a:latin typeface="小塚ゴシック Pro B" pitchFamily="34" charset="-128"/>
                <a:ea typeface="小塚ゴシック Pro B" pitchFamily="34" charset="-128"/>
                <a:cs typeface="+mj-cs"/>
              </a:rPr>
              <a:t>おおっ</a:t>
            </a:r>
            <a:r>
              <a:rPr lang="ja-JP" altLang="en-US" sz="2800" spc="600">
                <a:ln w="57150">
                  <a:noFill/>
                </a:ln>
                <a:solidFill>
                  <a:srgbClr val="FFFFCC"/>
                </a:solidFill>
                <a:latin typeface="小塚ゴシック Pro B" pitchFamily="34" charset="-128"/>
                <a:ea typeface="小塚ゴシック Pro B" pitchFamily="34" charset="-128"/>
                <a:cs typeface="+mj-cs"/>
              </a:rPr>
              <a:t>」と思った</a:t>
            </a:r>
            <a:r>
              <a:rPr lang="en-US" altLang="ja-JP" sz="2800" spc="600">
                <a:ln w="57150">
                  <a:noFill/>
                </a:ln>
                <a:solidFill>
                  <a:srgbClr val="FFFFCC"/>
                </a:solidFill>
                <a:latin typeface="小塚ゴシック Pro B" pitchFamily="34" charset="-128"/>
                <a:ea typeface="小塚ゴシック Pro B" pitchFamily="34" charset="-128"/>
                <a:cs typeface="+mj-cs"/>
              </a:rPr>
              <a:t>TIPS</a:t>
            </a: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7665568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5" name="タイトル 1">
            <a:extLst>
              <a:ext uri="{FF2B5EF4-FFF2-40B4-BE49-F238E27FC236}">
                <a16:creationId xmlns:a16="http://schemas.microsoft.com/office/drawing/2014/main" id="{6E7AE855-92A4-47FD-89FD-C102FD304092}"/>
              </a:ext>
            </a:extLst>
          </p:cNvPr>
          <p:cNvSpPr txBox="1">
            <a:spLocks/>
          </p:cNvSpPr>
          <p:nvPr/>
        </p:nvSpPr>
        <p:spPr>
          <a:xfrm>
            <a:off x="233772" y="76470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rPr>
              <a:t>Gil Damoiseaux</a:t>
            </a:r>
            <a:r>
              <a:rPr lang="ja-JP" altLang="en-US" sz="1400" spc="300">
                <a:ln w="57150">
                  <a:noFill/>
                </a:ln>
                <a:solidFill>
                  <a:srgbClr val="FFFFCC"/>
                </a:solidFill>
                <a:latin typeface="小塚ゴシック Pro B" pitchFamily="34" charset="-128"/>
                <a:ea typeface="小塚ゴシック Pro B" pitchFamily="34" charset="-128"/>
                <a:cs typeface="+mj-cs"/>
              </a:rPr>
              <a:t> </a:t>
            </a:r>
            <a:r>
              <a:rPr lang="en-US" altLang="ja-JP" sz="1400" spc="300">
                <a:ln w="57150">
                  <a:noFill/>
                </a:ln>
                <a:solidFill>
                  <a:srgbClr val="FFFFCC"/>
                </a:solidFill>
                <a:latin typeface="小塚ゴシック Pro B" pitchFamily="34" charset="-128"/>
                <a:ea typeface="小塚ゴシック Pro B" pitchFamily="34" charset="-128"/>
                <a:cs typeface="+mj-cs"/>
              </a:rPr>
              <a:t>@Gaxil | twitter</a:t>
            </a:r>
            <a:endParaRPr lang="en-US" altLang="ja-JP" sz="1400" spc="300">
              <a:ln w="57150">
                <a:noFill/>
              </a:ln>
              <a:solidFill>
                <a:srgbClr val="FFFFCC"/>
              </a:solidFill>
              <a:latin typeface="小塚ゴシック Pro B" pitchFamily="34" charset="-128"/>
              <a:ea typeface="小塚ゴシック Pro B" pitchFamily="34" charset="-128"/>
              <a:cs typeface="+mj-cs"/>
              <a:hlinkClick r:id="rId3"/>
            </a:endParaRPr>
          </a:p>
          <a:p>
            <a:pPr lvl="0" algn="ctr" fontAlgn="auto">
              <a:lnSpc>
                <a:spcPct val="150000"/>
              </a:lnSpc>
              <a:spcAft>
                <a:spcPts val="0"/>
              </a:spcAft>
              <a:defRPr/>
            </a:pPr>
            <a:r>
              <a:rPr lang="en-US" altLang="ja-JP" sz="1400" spc="300">
                <a:ln w="57150">
                  <a:noFill/>
                </a:ln>
                <a:solidFill>
                  <a:srgbClr val="FFFFCC"/>
                </a:solidFill>
                <a:latin typeface="小塚ゴシック Pro B" pitchFamily="34" charset="-128"/>
                <a:ea typeface="小塚ゴシック Pro B" pitchFamily="34" charset="-128"/>
                <a:cs typeface="+mj-cs"/>
                <a:hlinkClick r:id="rId4"/>
              </a:rPr>
              <a:t>https://twitter.com/Gaxil/status/989451306569027586</a:t>
            </a:r>
            <a:endParaRPr lang="en-US" altLang="ja-JP" sz="1400" spc="300">
              <a:ln w="57150">
                <a:noFill/>
              </a:ln>
              <a:solidFill>
                <a:srgbClr val="FFFFCC"/>
              </a:solidFill>
              <a:latin typeface="小塚ゴシック Pro B" pitchFamily="34" charset="-128"/>
              <a:ea typeface="小塚ゴシック Pro B" pitchFamily="34" charset="-128"/>
              <a:cs typeface="+mj-cs"/>
            </a:endParaRPr>
          </a:p>
        </p:txBody>
      </p:sp>
      <p:pic>
        <p:nvPicPr>
          <p:cNvPr id="3" name="図 2">
            <a:extLst>
              <a:ext uri="{FF2B5EF4-FFF2-40B4-BE49-F238E27FC236}">
                <a16:creationId xmlns:a16="http://schemas.microsoft.com/office/drawing/2014/main" id="{9C18715F-BFDA-4A3F-A500-B390F9C8B9EE}"/>
              </a:ext>
            </a:extLst>
          </p:cNvPr>
          <p:cNvPicPr>
            <a:picLocks noChangeAspect="1"/>
          </p:cNvPicPr>
          <p:nvPr/>
        </p:nvPicPr>
        <p:blipFill>
          <a:blip r:embed="rId5"/>
          <a:stretch>
            <a:fillRect/>
          </a:stretch>
        </p:blipFill>
        <p:spPr>
          <a:xfrm>
            <a:off x="1756807" y="1844824"/>
            <a:ext cx="2030824" cy="20882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図 5">
            <a:extLst>
              <a:ext uri="{FF2B5EF4-FFF2-40B4-BE49-F238E27FC236}">
                <a16:creationId xmlns:a16="http://schemas.microsoft.com/office/drawing/2014/main" id="{25F7CDAD-90BF-4EF2-BE22-F7CE530BA8E5}"/>
              </a:ext>
            </a:extLst>
          </p:cNvPr>
          <p:cNvPicPr>
            <a:picLocks noChangeAspect="1"/>
          </p:cNvPicPr>
          <p:nvPr/>
        </p:nvPicPr>
        <p:blipFill>
          <a:blip r:embed="rId6"/>
          <a:stretch>
            <a:fillRect/>
          </a:stretch>
        </p:blipFill>
        <p:spPr>
          <a:xfrm>
            <a:off x="4002817" y="1844824"/>
            <a:ext cx="3384376" cy="46555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622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1"/>
          <p:cNvSpPr txBox="1">
            <a:spLocks/>
          </p:cNvSpPr>
          <p:nvPr/>
        </p:nvSpPr>
        <p:spPr>
          <a:xfrm>
            <a:off x="233772" y="1124744"/>
            <a:ext cx="8676456" cy="5112568"/>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latin typeface="小塚ゴシック Pro B" pitchFamily="34" charset="-128"/>
                <a:ea typeface="小塚ゴシック Pro B" pitchFamily="34" charset="-128"/>
                <a:cs typeface="+mj-cs"/>
              </a:rPr>
              <a:t>ピクセル単位の自由な</a:t>
            </a:r>
            <a:r>
              <a:rPr lang="en-US" altLang="ja-JP" sz="3200" spc="600">
                <a:ln w="57150">
                  <a:noFill/>
                </a:ln>
                <a:solidFill>
                  <a:srgbClr val="FFFFCC"/>
                </a:solidFill>
                <a:latin typeface="小塚ゴシック Pro B" pitchFamily="34" charset="-128"/>
                <a:ea typeface="小塚ゴシック Pro B" pitchFamily="34" charset="-128"/>
                <a:cs typeface="+mj-cs"/>
              </a:rPr>
              <a:t>UV</a:t>
            </a:r>
            <a:r>
              <a:rPr lang="ja-JP" altLang="en-US" sz="3200" spc="600">
                <a:ln w="57150">
                  <a:noFill/>
                </a:ln>
                <a:solidFill>
                  <a:srgbClr val="FFFFCC"/>
                </a:solidFill>
                <a:latin typeface="小塚ゴシック Pro B" pitchFamily="34" charset="-128"/>
                <a:ea typeface="小塚ゴシック Pro B" pitchFamily="34" charset="-128"/>
                <a:cs typeface="+mj-cs"/>
              </a:rPr>
              <a:t>スクロール</a:t>
            </a:r>
            <a:endParaRPr lang="en-US" altLang="ja-JP" sz="3200" spc="600">
              <a:ln w="57150">
                <a:noFill/>
              </a:ln>
              <a:solidFill>
                <a:srgbClr val="FFFFCC"/>
              </a:solidFill>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effectLst/>
                <a:latin typeface="小塚ゴシック Pro B" pitchFamily="34" charset="-128"/>
                <a:ea typeface="小塚ゴシック Pro B" pitchFamily="34" charset="-128"/>
                <a:cs typeface="+mj-cs"/>
              </a:rPr>
              <a:t>＋</a:t>
            </a:r>
            <a:endParaRPr lang="en-US" altLang="ja-JP" sz="3200" spc="600">
              <a:ln w="57150">
                <a:noFill/>
              </a:ln>
              <a:solidFill>
                <a:srgbClr val="FFFFCC"/>
              </a:solidFill>
              <a:effectLst/>
              <a:latin typeface="小塚ゴシック Pro B" pitchFamily="34" charset="-128"/>
              <a:ea typeface="小塚ゴシック Pro B" pitchFamily="34" charset="-128"/>
              <a:cs typeface="+mj-cs"/>
            </a:endParaRPr>
          </a:p>
          <a:p>
            <a:pPr marL="0" marR="0" lvl="0" indent="0" algn="ctr" defTabSz="914400" rtl="0" eaLnBrk="1" fontAlgn="auto" latinLnBrk="0" hangingPunct="1">
              <a:lnSpc>
                <a:spcPct val="150000"/>
              </a:lnSpc>
              <a:spcBef>
                <a:spcPct val="0"/>
              </a:spcBef>
              <a:spcAft>
                <a:spcPts val="0"/>
              </a:spcAft>
              <a:buClrTx/>
              <a:buSzTx/>
              <a:tabLst/>
              <a:defRPr/>
            </a:pPr>
            <a:r>
              <a:rPr lang="ja-JP" altLang="en-US" sz="3200" spc="600">
                <a:ln w="57150">
                  <a:noFill/>
                </a:ln>
                <a:solidFill>
                  <a:srgbClr val="FFFFCC"/>
                </a:solidFill>
                <a:effectLst/>
                <a:latin typeface="小塚ゴシック Pro B" pitchFamily="34" charset="-128"/>
                <a:ea typeface="小塚ゴシック Pro B" pitchFamily="34" charset="-128"/>
                <a:cs typeface="+mj-cs"/>
              </a:rPr>
              <a:t>延々と流れ続けているように見える</a:t>
            </a:r>
            <a:endParaRPr kumimoji="1" lang="ja-JP" altLang="en-US" sz="3200" b="0" i="0" u="none" strike="noStrike" kern="1200" cap="none" spc="600" normalizeH="0" baseline="0" noProof="0" dirty="0">
              <a:ln w="57150">
                <a:noFill/>
              </a:ln>
              <a:solidFill>
                <a:srgbClr val="FFFFCC"/>
              </a:solidFill>
              <a:effectLst/>
              <a:uLnTx/>
              <a:uFillTx/>
              <a:latin typeface="小塚ゴシック Pro B" pitchFamily="34" charset="-128"/>
              <a:ea typeface="小塚ゴシック Pro B" pitchFamily="34" charset="-128"/>
              <a:cs typeface="+mj-cs"/>
            </a:endParaRPr>
          </a:p>
        </p:txBody>
      </p:sp>
      <p:sp>
        <p:nvSpPr>
          <p:cNvPr id="3" name="タイトル 3">
            <a:extLst>
              <a:ext uri="{FF2B5EF4-FFF2-40B4-BE49-F238E27FC236}">
                <a16:creationId xmlns:a16="http://schemas.microsoft.com/office/drawing/2014/main" id="{B238A074-1D3A-4478-A747-D5F6410E1CFD}"/>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chemeClr val="accent3"/>
                </a:solidFill>
                <a:latin typeface="Pier Sans Medium" panose="00000600000000000000" pitchFamily="50" charset="0"/>
                <a:cs typeface="Aharoni" panose="02010803020104030203" pitchFamily="2" charset="-79"/>
              </a:rPr>
              <a:t>W</a:t>
            </a:r>
            <a:r>
              <a:rPr lang="en-US" altLang="ja-JP" sz="3600" spc="600">
                <a:solidFill>
                  <a:srgbClr val="FFFFCC"/>
                </a:solidFill>
                <a:latin typeface="Pier Sans Medium" panose="00000600000000000000" pitchFamily="50" charset="0"/>
                <a:cs typeface="Aharoni" panose="02010803020104030203" pitchFamily="2" charset="-79"/>
              </a:rPr>
              <a:t>hat is flowmap?</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42696309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1">
            <a:extLst>
              <a:ext uri="{FF2B5EF4-FFF2-40B4-BE49-F238E27FC236}">
                <a16:creationId xmlns:a16="http://schemas.microsoft.com/office/drawing/2014/main" id="{25DFE5F3-8323-4379-AFC5-E13D63DDC4DA}"/>
              </a:ext>
            </a:extLst>
          </p:cNvPr>
          <p:cNvSpPr txBox="1">
            <a:spLocks/>
          </p:cNvSpPr>
          <p:nvPr/>
        </p:nvSpPr>
        <p:spPr>
          <a:xfrm>
            <a:off x="233772" y="1124744"/>
            <a:ext cx="8676456" cy="5112568"/>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早速、試してみる</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Tree>
    <p:extLst>
      <p:ext uri="{BB962C8B-B14F-4D97-AF65-F5344CB8AC3E}">
        <p14:creationId xmlns:p14="http://schemas.microsoft.com/office/powerpoint/2010/main" val="8441331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pic>
        <p:nvPicPr>
          <p:cNvPr id="2" name="図 1">
            <a:extLst>
              <a:ext uri="{FF2B5EF4-FFF2-40B4-BE49-F238E27FC236}">
                <a16:creationId xmlns:a16="http://schemas.microsoft.com/office/drawing/2014/main" id="{BF4356DB-B911-46EA-9752-2EF71241CBF0}"/>
              </a:ext>
            </a:extLst>
          </p:cNvPr>
          <p:cNvPicPr>
            <a:picLocks noChangeAspect="1"/>
          </p:cNvPicPr>
          <p:nvPr/>
        </p:nvPicPr>
        <p:blipFill>
          <a:blip r:embed="rId3"/>
          <a:stretch>
            <a:fillRect/>
          </a:stretch>
        </p:blipFill>
        <p:spPr>
          <a:xfrm>
            <a:off x="863588" y="2204864"/>
            <a:ext cx="7416824" cy="37018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112474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パイプ形状のモデルを用意</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spTree>
    <p:extLst>
      <p:ext uri="{BB962C8B-B14F-4D97-AF65-F5344CB8AC3E}">
        <p14:creationId xmlns:p14="http://schemas.microsoft.com/office/powerpoint/2010/main" val="41017680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マテリアルを用意（</a:t>
            </a:r>
            <a:r>
              <a:rPr lang="en-US" altLang="ja-JP" sz="2800" spc="600">
                <a:ln w="57150">
                  <a:noFill/>
                </a:ln>
                <a:solidFill>
                  <a:srgbClr val="FFFFCC"/>
                </a:solidFill>
                <a:latin typeface="小塚ゴシック Pro B" pitchFamily="34" charset="-128"/>
                <a:ea typeface="小塚ゴシック Pro B" pitchFamily="34" charset="-128"/>
                <a:cs typeface="+mj-cs"/>
              </a:rPr>
              <a:t>Masked</a:t>
            </a:r>
            <a:r>
              <a:rPr lang="ja-JP" altLang="en-US" sz="2800" spc="600">
                <a:ln w="57150">
                  <a:noFill/>
                </a:ln>
                <a:solidFill>
                  <a:srgbClr val="FFFFCC"/>
                </a:solidFill>
                <a:latin typeface="小塚ゴシック Pro B" pitchFamily="34" charset="-128"/>
                <a:ea typeface="小塚ゴシック Pro B" pitchFamily="34" charset="-128"/>
                <a:cs typeface="+mj-cs"/>
              </a:rPr>
              <a:t>）</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5" name="図 4">
            <a:extLst>
              <a:ext uri="{FF2B5EF4-FFF2-40B4-BE49-F238E27FC236}">
                <a16:creationId xmlns:a16="http://schemas.microsoft.com/office/drawing/2014/main" id="{2D975133-8406-4435-A558-A24F82F293F4}"/>
              </a:ext>
            </a:extLst>
          </p:cNvPr>
          <p:cNvPicPr>
            <a:picLocks noChangeAspect="1"/>
          </p:cNvPicPr>
          <p:nvPr/>
        </p:nvPicPr>
        <p:blipFill>
          <a:blip r:embed="rId3"/>
          <a:stretch>
            <a:fillRect/>
          </a:stretch>
        </p:blipFill>
        <p:spPr>
          <a:xfrm>
            <a:off x="320243" y="2014240"/>
            <a:ext cx="8503514" cy="4007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09010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543542"/>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パラメータを変える様子</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2" name="BranchGrowth1">
            <a:hlinkClick r:id="" action="ppaction://media"/>
            <a:extLst>
              <a:ext uri="{FF2B5EF4-FFF2-40B4-BE49-F238E27FC236}">
                <a16:creationId xmlns:a16="http://schemas.microsoft.com/office/drawing/2014/main" id="{DB2DBDD5-E5EC-4307-9CD7-4E7E62F6B0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99592" y="1484784"/>
            <a:ext cx="7344816" cy="5017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9950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2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構成の解説（グラデーション）</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5" name="図 4">
            <a:extLst>
              <a:ext uri="{FF2B5EF4-FFF2-40B4-BE49-F238E27FC236}">
                <a16:creationId xmlns:a16="http://schemas.microsoft.com/office/drawing/2014/main" id="{2D975133-8406-4435-A558-A24F82F293F4}"/>
              </a:ext>
            </a:extLst>
          </p:cNvPr>
          <p:cNvPicPr>
            <a:picLocks noChangeAspect="1"/>
          </p:cNvPicPr>
          <p:nvPr/>
        </p:nvPicPr>
        <p:blipFill>
          <a:blip r:embed="rId3"/>
          <a:stretch>
            <a:fillRect/>
          </a:stretch>
        </p:blipFill>
        <p:spPr>
          <a:xfrm>
            <a:off x="320243" y="2014240"/>
            <a:ext cx="8503514" cy="4007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図 1">
            <a:extLst>
              <a:ext uri="{FF2B5EF4-FFF2-40B4-BE49-F238E27FC236}">
                <a16:creationId xmlns:a16="http://schemas.microsoft.com/office/drawing/2014/main" id="{70C26109-BE75-459F-97AC-221E5C4283B6}"/>
              </a:ext>
            </a:extLst>
          </p:cNvPr>
          <p:cNvPicPr>
            <a:picLocks noChangeAspect="1"/>
          </p:cNvPicPr>
          <p:nvPr/>
        </p:nvPicPr>
        <p:blipFill>
          <a:blip r:embed="rId4"/>
          <a:stretch>
            <a:fillRect/>
          </a:stretch>
        </p:blipFill>
        <p:spPr>
          <a:xfrm>
            <a:off x="3936875" y="4816997"/>
            <a:ext cx="2466975" cy="1504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正方形/長方形 6">
            <a:extLst>
              <a:ext uri="{FF2B5EF4-FFF2-40B4-BE49-F238E27FC236}">
                <a16:creationId xmlns:a16="http://schemas.microsoft.com/office/drawing/2014/main" id="{9CFA461E-F7A5-49D9-BE87-549A338AFF40}"/>
              </a:ext>
            </a:extLst>
          </p:cNvPr>
          <p:cNvSpPr/>
          <p:nvPr/>
        </p:nvSpPr>
        <p:spPr>
          <a:xfrm>
            <a:off x="395535" y="3606725"/>
            <a:ext cx="3441921" cy="23764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267951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構成の解説（パラメータ）</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5" name="図 4">
            <a:extLst>
              <a:ext uri="{FF2B5EF4-FFF2-40B4-BE49-F238E27FC236}">
                <a16:creationId xmlns:a16="http://schemas.microsoft.com/office/drawing/2014/main" id="{2D975133-8406-4435-A558-A24F82F293F4}"/>
              </a:ext>
            </a:extLst>
          </p:cNvPr>
          <p:cNvPicPr>
            <a:picLocks noChangeAspect="1"/>
          </p:cNvPicPr>
          <p:nvPr/>
        </p:nvPicPr>
        <p:blipFill>
          <a:blip r:embed="rId3"/>
          <a:stretch>
            <a:fillRect/>
          </a:stretch>
        </p:blipFill>
        <p:spPr>
          <a:xfrm>
            <a:off x="320243" y="2014240"/>
            <a:ext cx="8503514" cy="4007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正方形/長方形 6">
            <a:extLst>
              <a:ext uri="{FF2B5EF4-FFF2-40B4-BE49-F238E27FC236}">
                <a16:creationId xmlns:a16="http://schemas.microsoft.com/office/drawing/2014/main" id="{FA5763B7-717A-4C5A-82EC-5298D9969D45}"/>
              </a:ext>
            </a:extLst>
          </p:cNvPr>
          <p:cNvSpPr/>
          <p:nvPr/>
        </p:nvSpPr>
        <p:spPr>
          <a:xfrm>
            <a:off x="1907704" y="2070720"/>
            <a:ext cx="2016224" cy="1188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137935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構成の解説（加算と切り捨て）</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5" name="図 4">
            <a:extLst>
              <a:ext uri="{FF2B5EF4-FFF2-40B4-BE49-F238E27FC236}">
                <a16:creationId xmlns:a16="http://schemas.microsoft.com/office/drawing/2014/main" id="{2D975133-8406-4435-A558-A24F82F293F4}"/>
              </a:ext>
            </a:extLst>
          </p:cNvPr>
          <p:cNvPicPr>
            <a:picLocks noChangeAspect="1"/>
          </p:cNvPicPr>
          <p:nvPr/>
        </p:nvPicPr>
        <p:blipFill>
          <a:blip r:embed="rId3"/>
          <a:stretch>
            <a:fillRect/>
          </a:stretch>
        </p:blipFill>
        <p:spPr>
          <a:xfrm>
            <a:off x="320243" y="2014240"/>
            <a:ext cx="8503514" cy="40072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正方形/長方形 6">
            <a:extLst>
              <a:ext uri="{FF2B5EF4-FFF2-40B4-BE49-F238E27FC236}">
                <a16:creationId xmlns:a16="http://schemas.microsoft.com/office/drawing/2014/main" id="{FA5763B7-717A-4C5A-82EC-5298D9969D45}"/>
              </a:ext>
            </a:extLst>
          </p:cNvPr>
          <p:cNvSpPr/>
          <p:nvPr/>
        </p:nvSpPr>
        <p:spPr>
          <a:xfrm>
            <a:off x="4283968" y="2734320"/>
            <a:ext cx="2592288" cy="1321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525440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D9A18946-CC5D-4C27-B5EA-884F82DD2400}"/>
              </a:ext>
            </a:extLst>
          </p:cNvPr>
          <p:cNvPicPr>
            <a:picLocks noChangeAspect="1"/>
          </p:cNvPicPr>
          <p:nvPr/>
        </p:nvPicPr>
        <p:blipFill>
          <a:blip r:embed="rId3"/>
          <a:stretch>
            <a:fillRect/>
          </a:stretch>
        </p:blipFill>
        <p:spPr>
          <a:xfrm>
            <a:off x="841412" y="2680320"/>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構成の解説（加算と切り捨て）</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13" name="図 12">
            <a:extLst>
              <a:ext uri="{FF2B5EF4-FFF2-40B4-BE49-F238E27FC236}">
                <a16:creationId xmlns:a16="http://schemas.microsoft.com/office/drawing/2014/main" id="{16333029-4508-4733-987E-2B3A8B82BAD2}"/>
              </a:ext>
            </a:extLst>
          </p:cNvPr>
          <p:cNvPicPr>
            <a:picLocks noChangeAspect="1"/>
          </p:cNvPicPr>
          <p:nvPr/>
        </p:nvPicPr>
        <p:blipFill>
          <a:blip r:embed="rId4"/>
          <a:stretch>
            <a:fillRect/>
          </a:stretch>
        </p:blipFill>
        <p:spPr>
          <a:xfrm>
            <a:off x="3059832" y="2076451"/>
            <a:ext cx="1944216" cy="2655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080624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構成の解説（加算と切り捨て）</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2" name="図 1">
            <a:extLst>
              <a:ext uri="{FF2B5EF4-FFF2-40B4-BE49-F238E27FC236}">
                <a16:creationId xmlns:a16="http://schemas.microsoft.com/office/drawing/2014/main" id="{1ECFB736-76F1-41EF-8AA9-EF0895415416}"/>
              </a:ext>
            </a:extLst>
          </p:cNvPr>
          <p:cNvPicPr>
            <a:picLocks noChangeAspect="1"/>
          </p:cNvPicPr>
          <p:nvPr/>
        </p:nvPicPr>
        <p:blipFill>
          <a:blip r:embed="rId3"/>
          <a:stretch>
            <a:fillRect/>
          </a:stretch>
        </p:blipFill>
        <p:spPr>
          <a:xfrm>
            <a:off x="841412" y="2680320"/>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図 8">
            <a:extLst>
              <a:ext uri="{FF2B5EF4-FFF2-40B4-BE49-F238E27FC236}">
                <a16:creationId xmlns:a16="http://schemas.microsoft.com/office/drawing/2014/main" id="{88B61B14-963C-4402-B709-03A615B3EAF5}"/>
              </a:ext>
            </a:extLst>
          </p:cNvPr>
          <p:cNvPicPr>
            <a:picLocks noChangeAspect="1"/>
          </p:cNvPicPr>
          <p:nvPr/>
        </p:nvPicPr>
        <p:blipFill>
          <a:blip r:embed="rId4"/>
          <a:stretch>
            <a:fillRect/>
          </a:stretch>
        </p:blipFill>
        <p:spPr>
          <a:xfrm>
            <a:off x="3044228" y="2076450"/>
            <a:ext cx="3543996" cy="38206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楕円 12">
            <a:extLst>
              <a:ext uri="{FF2B5EF4-FFF2-40B4-BE49-F238E27FC236}">
                <a16:creationId xmlns:a16="http://schemas.microsoft.com/office/drawing/2014/main" id="{51FCF3E1-9B13-4920-A63A-0898B32F502F}"/>
              </a:ext>
            </a:extLst>
          </p:cNvPr>
          <p:cNvSpPr/>
          <p:nvPr/>
        </p:nvSpPr>
        <p:spPr>
          <a:xfrm>
            <a:off x="4266000" y="2718294"/>
            <a:ext cx="504056" cy="504056"/>
          </a:xfrm>
          <a:prstGeom prst="ellipse">
            <a:avLst/>
          </a:prstGeom>
          <a:solidFill>
            <a:srgbClr val="FFFFCC"/>
          </a:solidFill>
          <a:ln w="38100">
            <a:solidFill>
              <a:srgbClr val="D4D3B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6F49FB2D-1451-436D-AC41-53E488B87044}"/>
              </a:ext>
            </a:extLst>
          </p:cNvPr>
          <p:cNvSpPr txBox="1"/>
          <p:nvPr/>
        </p:nvSpPr>
        <p:spPr>
          <a:xfrm>
            <a:off x="4288911" y="2675012"/>
            <a:ext cx="617729" cy="584775"/>
          </a:xfrm>
          <a:prstGeom prst="rect">
            <a:avLst/>
          </a:prstGeom>
          <a:noFill/>
        </p:spPr>
        <p:txBody>
          <a:bodyPr wrap="square" rtlCol="0">
            <a:spAutoFit/>
          </a:bodyPr>
          <a:lstStyle/>
          <a:p>
            <a:r>
              <a:rPr kumimoji="1" lang="en-US" altLang="ja-JP"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rPr>
              <a:t>0</a:t>
            </a:r>
            <a:endParaRPr kumimoji="1" lang="ja-JP" altLang="en-US" sz="3200" b="1">
              <a:ln w="28575">
                <a:noFill/>
              </a:ln>
              <a:solidFill>
                <a:srgbClr val="FF0000"/>
              </a:solidFill>
              <a:effectLst>
                <a:outerShdw blurRad="50800" dist="38100" dir="2700000" algn="tl" rotWithShape="0">
                  <a:prstClr val="black">
                    <a:alpha val="40000"/>
                  </a:prstClr>
                </a:outerShdw>
              </a:effectLst>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0802296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DEC8DCA-D33B-4264-AD69-10839C481622}"/>
              </a:ext>
            </a:extLst>
          </p:cNvPr>
          <p:cNvSpPr txBox="1">
            <a:spLocks/>
          </p:cNvSpPr>
          <p:nvPr/>
        </p:nvSpPr>
        <p:spPr bwMode="auto">
          <a:xfrm>
            <a:off x="0" y="28575"/>
            <a:ext cx="9144000" cy="6397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4400" kern="1200">
                <a:solidFill>
                  <a:schemeClr val="tx1"/>
                </a:solidFill>
                <a:latin typeface="+mj-lt"/>
                <a:ea typeface="+mj-ea"/>
                <a:cs typeface="+mj-cs"/>
              </a:defRPr>
            </a:lvl1pPr>
            <a:lvl2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2pPr>
            <a:lvl3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3pPr>
            <a:lvl4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4pPr>
            <a:lvl5pPr algn="ctr" rtl="0" eaLnBrk="0" fontAlgn="base" hangingPunct="0">
              <a:spcBef>
                <a:spcPct val="0"/>
              </a:spcBef>
              <a:spcAft>
                <a:spcPct val="0"/>
              </a:spcAft>
              <a:defRPr kumimoji="1" sz="4400">
                <a:solidFill>
                  <a:schemeClr val="tx1"/>
                </a:solidFill>
                <a:latin typeface="Calibri" pitchFamily="34" charset="0"/>
                <a:ea typeface="ＭＳ Ｐゴシック" charset="-128"/>
              </a:defRPr>
            </a:lvl5pPr>
            <a:lvl6pPr marL="457200" algn="ctr" rtl="0" fontAlgn="base">
              <a:spcBef>
                <a:spcPct val="0"/>
              </a:spcBef>
              <a:spcAft>
                <a:spcPct val="0"/>
              </a:spcAft>
              <a:defRPr kumimoji="1" sz="4400">
                <a:solidFill>
                  <a:schemeClr val="tx1"/>
                </a:solidFill>
                <a:latin typeface="Calibri" pitchFamily="34" charset="0"/>
                <a:ea typeface="ＭＳ Ｐゴシック" charset="-128"/>
              </a:defRPr>
            </a:lvl6pPr>
            <a:lvl7pPr marL="914400" algn="ctr" rtl="0" fontAlgn="base">
              <a:spcBef>
                <a:spcPct val="0"/>
              </a:spcBef>
              <a:spcAft>
                <a:spcPct val="0"/>
              </a:spcAft>
              <a:defRPr kumimoji="1" sz="4400">
                <a:solidFill>
                  <a:schemeClr val="tx1"/>
                </a:solidFill>
                <a:latin typeface="Calibri" pitchFamily="34" charset="0"/>
                <a:ea typeface="ＭＳ Ｐゴシック" charset="-128"/>
              </a:defRPr>
            </a:lvl7pPr>
            <a:lvl8pPr marL="1371600" algn="ctr" rtl="0" fontAlgn="base">
              <a:spcBef>
                <a:spcPct val="0"/>
              </a:spcBef>
              <a:spcAft>
                <a:spcPct val="0"/>
              </a:spcAft>
              <a:defRPr kumimoji="1" sz="4400">
                <a:solidFill>
                  <a:schemeClr val="tx1"/>
                </a:solidFill>
                <a:latin typeface="Calibri" pitchFamily="34" charset="0"/>
                <a:ea typeface="ＭＳ Ｐゴシック" charset="-128"/>
              </a:defRPr>
            </a:lvl8pPr>
            <a:lvl9pPr marL="1828800" algn="ctr" rtl="0" fontAlgn="base">
              <a:spcBef>
                <a:spcPct val="0"/>
              </a:spcBef>
              <a:spcAft>
                <a:spcPct val="0"/>
              </a:spcAft>
              <a:defRPr kumimoji="1" sz="4400">
                <a:solidFill>
                  <a:schemeClr val="tx1"/>
                </a:solidFill>
                <a:latin typeface="Calibri" pitchFamily="34" charset="0"/>
                <a:ea typeface="ＭＳ Ｐゴシック" charset="-128"/>
              </a:defRPr>
            </a:lvl9pPr>
          </a:lstStyle>
          <a:p>
            <a:r>
              <a:rPr lang="en-US" altLang="ja-JP" sz="3600" spc="600">
                <a:solidFill>
                  <a:srgbClr val="00B0F0"/>
                </a:solidFill>
                <a:latin typeface="Pier Sans Medium" panose="00000600000000000000" pitchFamily="50" charset="0"/>
                <a:cs typeface="Aharoni" panose="02010803020104030203" pitchFamily="2" charset="-79"/>
              </a:rPr>
              <a:t>B</a:t>
            </a:r>
            <a:r>
              <a:rPr lang="en-US" altLang="ja-JP" sz="3600" spc="600">
                <a:solidFill>
                  <a:srgbClr val="FFFFCC"/>
                </a:solidFill>
                <a:latin typeface="Pier Sans Medium" panose="00000600000000000000" pitchFamily="50" charset="0"/>
                <a:cs typeface="Aharoni" panose="02010803020104030203" pitchFamily="2" charset="-79"/>
              </a:rPr>
              <a:t>onus</a:t>
            </a:r>
            <a:endParaRPr lang="ja-JP" altLang="en-US" sz="3600" spc="600">
              <a:latin typeface="Pier Sans Medium" panose="00000600000000000000" pitchFamily="50" charset="0"/>
              <a:cs typeface="Aharoni" panose="02010803020104030203" pitchFamily="2" charset="-79"/>
            </a:endParaRPr>
          </a:p>
        </p:txBody>
      </p:sp>
      <p:sp>
        <p:nvSpPr>
          <p:cNvPr id="6" name="タイトル 1">
            <a:extLst>
              <a:ext uri="{FF2B5EF4-FFF2-40B4-BE49-F238E27FC236}">
                <a16:creationId xmlns:a16="http://schemas.microsoft.com/office/drawing/2014/main" id="{5153CEC8-3B29-41FF-B1F9-54DFD2B33713}"/>
              </a:ext>
            </a:extLst>
          </p:cNvPr>
          <p:cNvSpPr txBox="1">
            <a:spLocks/>
          </p:cNvSpPr>
          <p:nvPr/>
        </p:nvSpPr>
        <p:spPr>
          <a:xfrm>
            <a:off x="233772" y="960884"/>
            <a:ext cx="8676456" cy="1080120"/>
          </a:xfrm>
          <a:prstGeom prst="rect">
            <a:avLst/>
          </a:prstGeom>
        </p:spPr>
        <p:txBody>
          <a:bodyPr vert="horz" lIns="91440" tIns="45720" rIns="91440" bIns="45720" rtlCol="0" anchor="ctr">
            <a:normAutofit/>
          </a:bodyPr>
          <a:lstStyle/>
          <a:p>
            <a:pPr lvl="0" algn="ctr" fontAlgn="auto">
              <a:lnSpc>
                <a:spcPct val="150000"/>
              </a:lnSpc>
              <a:spcAft>
                <a:spcPts val="0"/>
              </a:spcAft>
              <a:defRPr/>
            </a:pPr>
            <a:r>
              <a:rPr lang="ja-JP" altLang="en-US" sz="2800" spc="600">
                <a:ln w="57150">
                  <a:noFill/>
                </a:ln>
                <a:solidFill>
                  <a:srgbClr val="FFFFCC"/>
                </a:solidFill>
                <a:latin typeface="小塚ゴシック Pro B" pitchFamily="34" charset="-128"/>
                <a:ea typeface="小塚ゴシック Pro B" pitchFamily="34" charset="-128"/>
                <a:cs typeface="+mj-cs"/>
              </a:rPr>
              <a:t>構成の解説（加算と切り捨て）</a:t>
            </a:r>
            <a:endParaRPr lang="en-US" altLang="ja-JP" sz="2800" spc="600">
              <a:ln w="57150">
                <a:noFill/>
              </a:ln>
              <a:solidFill>
                <a:srgbClr val="FFFFCC"/>
              </a:solidFill>
              <a:latin typeface="小塚ゴシック Pro B" pitchFamily="34" charset="-128"/>
              <a:ea typeface="小塚ゴシック Pro B" pitchFamily="34" charset="-128"/>
              <a:cs typeface="+mj-cs"/>
            </a:endParaRPr>
          </a:p>
        </p:txBody>
      </p:sp>
      <p:pic>
        <p:nvPicPr>
          <p:cNvPr id="2" name="図 1">
            <a:extLst>
              <a:ext uri="{FF2B5EF4-FFF2-40B4-BE49-F238E27FC236}">
                <a16:creationId xmlns:a16="http://schemas.microsoft.com/office/drawing/2014/main" id="{1ECFB736-76F1-41EF-8AA9-EF0895415416}"/>
              </a:ext>
            </a:extLst>
          </p:cNvPr>
          <p:cNvPicPr>
            <a:picLocks noChangeAspect="1"/>
          </p:cNvPicPr>
          <p:nvPr/>
        </p:nvPicPr>
        <p:blipFill>
          <a:blip r:embed="rId3"/>
          <a:stretch>
            <a:fillRect/>
          </a:stretch>
        </p:blipFill>
        <p:spPr>
          <a:xfrm>
            <a:off x="837456" y="2680320"/>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図 2">
            <a:extLst>
              <a:ext uri="{FF2B5EF4-FFF2-40B4-BE49-F238E27FC236}">
                <a16:creationId xmlns:a16="http://schemas.microsoft.com/office/drawing/2014/main" id="{0E20AA37-6005-4174-9FD2-82015EDF0B16}"/>
              </a:ext>
            </a:extLst>
          </p:cNvPr>
          <p:cNvPicPr>
            <a:picLocks noChangeAspect="1"/>
          </p:cNvPicPr>
          <p:nvPr/>
        </p:nvPicPr>
        <p:blipFill>
          <a:blip r:embed="rId4"/>
          <a:stretch>
            <a:fillRect/>
          </a:stretch>
        </p:blipFill>
        <p:spPr>
          <a:xfrm>
            <a:off x="5508104" y="2650207"/>
            <a:ext cx="2438400" cy="365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図 9">
            <a:extLst>
              <a:ext uri="{FF2B5EF4-FFF2-40B4-BE49-F238E27FC236}">
                <a16:creationId xmlns:a16="http://schemas.microsoft.com/office/drawing/2014/main" id="{32E502DB-0D59-421C-B0A6-2248DF7DBA16}"/>
              </a:ext>
            </a:extLst>
          </p:cNvPr>
          <p:cNvPicPr>
            <a:picLocks noChangeAspect="1"/>
          </p:cNvPicPr>
          <p:nvPr/>
        </p:nvPicPr>
        <p:blipFill>
          <a:blip r:embed="rId5"/>
          <a:stretch>
            <a:fillRect/>
          </a:stretch>
        </p:blipFill>
        <p:spPr>
          <a:xfrm>
            <a:off x="6588224" y="2076451"/>
            <a:ext cx="1845890" cy="1472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矢印: 右 10">
            <a:extLst>
              <a:ext uri="{FF2B5EF4-FFF2-40B4-BE49-F238E27FC236}">
                <a16:creationId xmlns:a16="http://schemas.microsoft.com/office/drawing/2014/main" id="{2C89A608-9252-45C4-9A38-6DA94CDE2AAF}"/>
              </a:ext>
            </a:extLst>
          </p:cNvPr>
          <p:cNvSpPr/>
          <p:nvPr/>
        </p:nvSpPr>
        <p:spPr>
          <a:xfrm>
            <a:off x="4005105" y="4149080"/>
            <a:ext cx="792088" cy="720080"/>
          </a:xfrm>
          <a:prstGeom prst="rightArrow">
            <a:avLst/>
          </a:prstGeom>
          <a:ln w="57150">
            <a:solidFill>
              <a:srgbClr val="FFFFCC"/>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66743470"/>
      </p:ext>
    </p:extLst>
  </p:cSld>
  <p:clrMapOvr>
    <a:masterClrMapping/>
  </p:clrMapOvr>
</p:sld>
</file>

<file path=ppt/theme/theme1.xml><?xml version="1.0" encoding="utf-8"?>
<a:theme xmlns:a="http://schemas.openxmlformats.org/drawingml/2006/main" name="Office テーマ">
  <a:themeElements>
    <a:clrScheme name="ユーザー定義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CC"/>
      </a:hlink>
      <a:folHlink>
        <a:srgbClr val="FFFFC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20300</TotalTime>
  <Words>4067</Words>
  <Application>Microsoft Office PowerPoint</Application>
  <PresentationFormat>画面に合わせる (4:3)</PresentationFormat>
  <Paragraphs>678</Paragraphs>
  <Slides>136</Slides>
  <Notes>125</Notes>
  <HiddenSlides>0</HiddenSlides>
  <MMClips>19</MMClips>
  <ScaleCrop>false</ScaleCrop>
  <HeadingPairs>
    <vt:vector size="8" baseType="variant">
      <vt:variant>
        <vt:lpstr>使用されているフォント</vt:lpstr>
      </vt:variant>
      <vt:variant>
        <vt:i4>11</vt:i4>
      </vt:variant>
      <vt:variant>
        <vt:lpstr>テーマ</vt:lpstr>
      </vt:variant>
      <vt:variant>
        <vt:i4>1</vt:i4>
      </vt:variant>
      <vt:variant>
        <vt:lpstr>埋め込まれた OLE サーバー</vt:lpstr>
      </vt:variant>
      <vt:variant>
        <vt:i4>1</vt:i4>
      </vt:variant>
      <vt:variant>
        <vt:lpstr>スライド タイトル</vt:lpstr>
      </vt:variant>
      <vt:variant>
        <vt:i4>136</vt:i4>
      </vt:variant>
    </vt:vector>
  </HeadingPairs>
  <TitlesOfParts>
    <vt:vector size="149" baseType="lpstr">
      <vt:lpstr>Wingdings</vt:lpstr>
      <vt:lpstr>Aharoni</vt:lpstr>
      <vt:lpstr>Calibri</vt:lpstr>
      <vt:lpstr>Arial</vt:lpstr>
      <vt:lpstr>Cornerstone</vt:lpstr>
      <vt:lpstr>小塚ゴシック Pr6N B</vt:lpstr>
      <vt:lpstr>小塚ゴシック Pr6N R</vt:lpstr>
      <vt:lpstr>Pier Sans Medium</vt:lpstr>
      <vt:lpstr>ＭＳ Ｐゴシック</vt:lpstr>
      <vt:lpstr>小塚ゴシック Pro B</vt:lpstr>
      <vt:lpstr>Meiryo UI</vt:lpstr>
      <vt:lpstr>Office テーマ</vt:lpstr>
      <vt:lpstr>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toto</cp:lastModifiedBy>
  <cp:revision>1</cp:revision>
  <dcterms:created xsi:type="dcterms:W3CDTF">2009-12-26T12:06:25Z</dcterms:created>
  <dcterms:modified xsi:type="dcterms:W3CDTF">2018-06-03T13:13:50Z</dcterms:modified>
</cp:coreProperties>
</file>